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156"/>
  </p:notesMasterIdLst>
  <p:sldIdLst>
    <p:sldId id="658" r:id="rId3"/>
    <p:sldId id="638" r:id="rId4"/>
    <p:sldId id="641" r:id="rId5"/>
    <p:sldId id="642" r:id="rId6"/>
    <p:sldId id="649" r:id="rId7"/>
    <p:sldId id="650" r:id="rId8"/>
    <p:sldId id="651" r:id="rId9"/>
    <p:sldId id="652" r:id="rId10"/>
    <p:sldId id="653" r:id="rId11"/>
    <p:sldId id="654" r:id="rId12"/>
    <p:sldId id="655" r:id="rId13"/>
    <p:sldId id="656" r:id="rId14"/>
    <p:sldId id="657" r:id="rId15"/>
    <p:sldId id="327" r:id="rId16"/>
    <p:sldId id="379" r:id="rId17"/>
    <p:sldId id="451" r:id="rId18"/>
    <p:sldId id="516" r:id="rId19"/>
    <p:sldId id="514" r:id="rId20"/>
    <p:sldId id="515" r:id="rId21"/>
    <p:sldId id="452" r:id="rId22"/>
    <p:sldId id="453" r:id="rId23"/>
    <p:sldId id="454" r:id="rId24"/>
    <p:sldId id="328" r:id="rId25"/>
    <p:sldId id="329" r:id="rId26"/>
    <p:sldId id="330" r:id="rId27"/>
    <p:sldId id="334" r:id="rId28"/>
    <p:sldId id="335" r:id="rId29"/>
    <p:sldId id="336" r:id="rId30"/>
    <p:sldId id="337" r:id="rId31"/>
    <p:sldId id="331" r:id="rId32"/>
    <p:sldId id="364" r:id="rId33"/>
    <p:sldId id="338" r:id="rId34"/>
    <p:sldId id="363" r:id="rId35"/>
    <p:sldId id="332" r:id="rId36"/>
    <p:sldId id="333" r:id="rId37"/>
    <p:sldId id="531" r:id="rId38"/>
    <p:sldId id="365" r:id="rId39"/>
    <p:sldId id="384" r:id="rId40"/>
    <p:sldId id="455" r:id="rId41"/>
    <p:sldId id="456" r:id="rId42"/>
    <p:sldId id="457" r:id="rId43"/>
    <p:sldId id="431" r:id="rId44"/>
    <p:sldId id="432" r:id="rId45"/>
    <p:sldId id="443" r:id="rId46"/>
    <p:sldId id="557" r:id="rId47"/>
    <p:sldId id="643" r:id="rId48"/>
    <p:sldId id="523" r:id="rId49"/>
    <p:sldId id="433" r:id="rId50"/>
    <p:sldId id="522" r:id="rId51"/>
    <p:sldId id="644" r:id="rId52"/>
    <p:sldId id="434" r:id="rId53"/>
    <p:sldId id="435" r:id="rId54"/>
    <p:sldId id="436" r:id="rId55"/>
    <p:sldId id="558" r:id="rId56"/>
    <p:sldId id="524" r:id="rId57"/>
    <p:sldId id="536" r:id="rId58"/>
    <p:sldId id="540" r:id="rId59"/>
    <p:sldId id="517" r:id="rId60"/>
    <p:sldId id="518" r:id="rId61"/>
    <p:sldId id="520" r:id="rId62"/>
    <p:sldId id="645" r:id="rId63"/>
    <p:sldId id="648" r:id="rId64"/>
    <p:sldId id="647" r:id="rId65"/>
    <p:sldId id="519" r:id="rId66"/>
    <p:sldId id="526" r:id="rId67"/>
    <p:sldId id="527" r:id="rId68"/>
    <p:sldId id="437" r:id="rId69"/>
    <p:sldId id="438" r:id="rId70"/>
    <p:sldId id="521" r:id="rId71"/>
    <p:sldId id="541" r:id="rId72"/>
    <p:sldId id="542" r:id="rId73"/>
    <p:sldId id="543" r:id="rId74"/>
    <p:sldId id="544" r:id="rId75"/>
    <p:sldId id="545" r:id="rId76"/>
    <p:sldId id="546" r:id="rId77"/>
    <p:sldId id="547" r:id="rId78"/>
    <p:sldId id="548" r:id="rId79"/>
    <p:sldId id="549" r:id="rId80"/>
    <p:sldId id="507" r:id="rId81"/>
    <p:sldId id="508" r:id="rId82"/>
    <p:sldId id="513" r:id="rId83"/>
    <p:sldId id="444" r:id="rId84"/>
    <p:sldId id="445" r:id="rId85"/>
    <p:sldId id="446" r:id="rId86"/>
    <p:sldId id="447" r:id="rId87"/>
    <p:sldId id="450" r:id="rId88"/>
    <p:sldId id="448" r:id="rId89"/>
    <p:sldId id="449" r:id="rId90"/>
    <p:sldId id="532" r:id="rId91"/>
    <p:sldId id="525" r:id="rId92"/>
    <p:sldId id="528" r:id="rId93"/>
    <p:sldId id="530" r:id="rId94"/>
    <p:sldId id="439" r:id="rId95"/>
    <p:sldId id="440" r:id="rId96"/>
    <p:sldId id="441" r:id="rId97"/>
    <p:sldId id="442" r:id="rId98"/>
    <p:sldId id="550" r:id="rId99"/>
    <p:sldId id="551" r:id="rId100"/>
    <p:sldId id="552" r:id="rId101"/>
    <p:sldId id="553" r:id="rId102"/>
    <p:sldId id="554" r:id="rId103"/>
    <p:sldId id="555" r:id="rId104"/>
    <p:sldId id="556"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477" r:id="rId125"/>
    <p:sldId id="478" r:id="rId126"/>
    <p:sldId id="479" r:id="rId127"/>
    <p:sldId id="480" r:id="rId128"/>
    <p:sldId id="481" r:id="rId129"/>
    <p:sldId id="482" r:id="rId130"/>
    <p:sldId id="483" r:id="rId131"/>
    <p:sldId id="484" r:id="rId132"/>
    <p:sldId id="485" r:id="rId133"/>
    <p:sldId id="486" r:id="rId134"/>
    <p:sldId id="487" r:id="rId135"/>
    <p:sldId id="488" r:id="rId136"/>
    <p:sldId id="489" r:id="rId137"/>
    <p:sldId id="490" r:id="rId138"/>
    <p:sldId id="491" r:id="rId139"/>
    <p:sldId id="492" r:id="rId140"/>
    <p:sldId id="493" r:id="rId141"/>
    <p:sldId id="494" r:id="rId142"/>
    <p:sldId id="495" r:id="rId143"/>
    <p:sldId id="496" r:id="rId144"/>
    <p:sldId id="497" r:id="rId145"/>
    <p:sldId id="498" r:id="rId146"/>
    <p:sldId id="499" r:id="rId147"/>
    <p:sldId id="500" r:id="rId148"/>
    <p:sldId id="501" r:id="rId149"/>
    <p:sldId id="502" r:id="rId150"/>
    <p:sldId id="529" r:id="rId151"/>
    <p:sldId id="602" r:id="rId152"/>
    <p:sldId id="603" r:id="rId153"/>
    <p:sldId id="604" r:id="rId154"/>
    <p:sldId id="605"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658"/>
            <p14:sldId id="638"/>
            <p14:sldId id="641"/>
            <p14:sldId id="642"/>
            <p14:sldId id="649"/>
            <p14:sldId id="650"/>
            <p14:sldId id="651"/>
            <p14:sldId id="652"/>
            <p14:sldId id="653"/>
            <p14:sldId id="654"/>
            <p14:sldId id="655"/>
            <p14:sldId id="656"/>
            <p14:sldId id="657"/>
            <p14:sldId id="327"/>
            <p14:sldId id="379"/>
            <p14:sldId id="451"/>
            <p14:sldId id="516"/>
            <p14:sldId id="514"/>
            <p14:sldId id="515"/>
            <p14:sldId id="452"/>
            <p14:sldId id="453"/>
            <p14:sldId id="454"/>
            <p14:sldId id="328"/>
            <p14:sldId id="329"/>
            <p14:sldId id="330"/>
            <p14:sldId id="334"/>
            <p14:sldId id="335"/>
            <p14:sldId id="336"/>
            <p14:sldId id="337"/>
            <p14:sldId id="331"/>
            <p14:sldId id="364"/>
            <p14:sldId id="338"/>
            <p14:sldId id="363"/>
            <p14:sldId id="332"/>
            <p14:sldId id="333"/>
            <p14:sldId id="531"/>
            <p14:sldId id="365"/>
            <p14:sldId id="384"/>
            <p14:sldId id="455"/>
            <p14:sldId id="456"/>
            <p14:sldId id="457"/>
            <p14:sldId id="431"/>
            <p14:sldId id="432"/>
            <p14:sldId id="443"/>
            <p14:sldId id="557"/>
            <p14:sldId id="643"/>
            <p14:sldId id="523"/>
            <p14:sldId id="433"/>
            <p14:sldId id="522"/>
            <p14:sldId id="644"/>
            <p14:sldId id="434"/>
            <p14:sldId id="435"/>
            <p14:sldId id="436"/>
            <p14:sldId id="558"/>
            <p14:sldId id="524"/>
            <p14:sldId id="536"/>
            <p14:sldId id="540"/>
            <p14:sldId id="517"/>
            <p14:sldId id="518"/>
            <p14:sldId id="520"/>
            <p14:sldId id="645"/>
            <p14:sldId id="648"/>
            <p14:sldId id="647"/>
            <p14:sldId id="519"/>
            <p14:sldId id="526"/>
            <p14:sldId id="527"/>
            <p14:sldId id="437"/>
            <p14:sldId id="438"/>
            <p14:sldId id="521"/>
            <p14:sldId id="541"/>
            <p14:sldId id="542"/>
            <p14:sldId id="543"/>
            <p14:sldId id="544"/>
            <p14:sldId id="545"/>
            <p14:sldId id="546"/>
            <p14:sldId id="547"/>
            <p14:sldId id="548"/>
            <p14:sldId id="549"/>
            <p14:sldId id="507"/>
            <p14:sldId id="508"/>
            <p14:sldId id="513"/>
            <p14:sldId id="444"/>
            <p14:sldId id="445"/>
            <p14:sldId id="446"/>
            <p14:sldId id="447"/>
            <p14:sldId id="450"/>
            <p14:sldId id="448"/>
            <p14:sldId id="449"/>
            <p14:sldId id="532"/>
            <p14:sldId id="525"/>
            <p14:sldId id="528"/>
            <p14:sldId id="530"/>
            <p14:sldId id="439"/>
            <p14:sldId id="440"/>
            <p14:sldId id="441"/>
            <p14:sldId id="442"/>
            <p14:sldId id="550"/>
            <p14:sldId id="551"/>
            <p14:sldId id="552"/>
            <p14:sldId id="553"/>
            <p14:sldId id="554"/>
            <p14:sldId id="555"/>
            <p14:sldId id="556"/>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29"/>
            <p14:sldId id="602"/>
            <p14:sldId id="603"/>
            <p14:sldId id="604"/>
            <p14:sldId id="6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81"/>
    <a:srgbClr val="FFFF47"/>
    <a:srgbClr val="824C2E"/>
    <a:srgbClr val="734F29"/>
    <a:srgbClr val="FF6969"/>
    <a:srgbClr val="D24726"/>
    <a:srgbClr val="EE48CA"/>
    <a:srgbClr val="4BD8E7"/>
    <a:srgbClr val="D2B4A6"/>
    <a:srgbClr val="DD4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280" autoAdjust="0"/>
  </p:normalViewPr>
  <p:slideViewPr>
    <p:cSldViewPr snapToGrid="0">
      <p:cViewPr varScale="1">
        <p:scale>
          <a:sx n="74" d="100"/>
          <a:sy n="74" d="100"/>
        </p:scale>
        <p:origin x="72" y="32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charts/_rels/chart1.xml.rels><?xml version="1.0" encoding="UTF-8" standalone="yes"?>
<Relationships xmlns="http://schemas.openxmlformats.org/package/2006/relationships"><Relationship Id="rId3" Type="http://schemas.openxmlformats.org/officeDocument/2006/relationships/oleObject" Target="file:///D:\Egemen\Dersler\Big%20Data\Veri%20Analiti&#287;i%20-%20Ders%20Notlar&#305;\Veri%20Analiz%20&#214;devi%20-%20S&#305;nav%20Notu%20ve%20&#199;al&#305;&#351;ma%20S&#252;resi.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Egemen\Makale%20&#199;al&#305;&#351;malar&#305;\Military%205G\Book1.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Sınava</a:t>
            </a:r>
            <a:r>
              <a:rPr lang="tr-TR" baseline="0"/>
              <a:t> Çalışma Süresinin </a:t>
            </a:r>
          </a:p>
          <a:p>
            <a:pPr>
              <a:defRPr/>
            </a:pPr>
            <a:r>
              <a:rPr lang="tr-TR" baseline="0"/>
              <a:t>Sınav Notu Üzerindeki Etkisi</a:t>
            </a:r>
            <a:endParaRPr lang="tr-T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Sheet1!$B$2:$B$51</c:f>
              <c:numCache>
                <c:formatCode>0.0</c:formatCode>
                <c:ptCount val="50"/>
                <c:pt idx="0">
                  <c:v>2.5</c:v>
                </c:pt>
                <c:pt idx="1">
                  <c:v>3.5</c:v>
                </c:pt>
                <c:pt idx="2">
                  <c:v>5</c:v>
                </c:pt>
                <c:pt idx="3">
                  <c:v>7</c:v>
                </c:pt>
                <c:pt idx="4">
                  <c:v>7.5</c:v>
                </c:pt>
                <c:pt idx="5">
                  <c:v>8</c:v>
                </c:pt>
                <c:pt idx="6">
                  <c:v>4</c:v>
                </c:pt>
                <c:pt idx="7">
                  <c:v>4.5</c:v>
                </c:pt>
                <c:pt idx="8">
                  <c:v>2.5</c:v>
                </c:pt>
                <c:pt idx="9">
                  <c:v>1</c:v>
                </c:pt>
                <c:pt idx="10">
                  <c:v>4.5</c:v>
                </c:pt>
                <c:pt idx="11">
                  <c:v>4.5</c:v>
                </c:pt>
                <c:pt idx="12">
                  <c:v>2</c:v>
                </c:pt>
                <c:pt idx="13">
                  <c:v>1</c:v>
                </c:pt>
                <c:pt idx="14">
                  <c:v>2.5</c:v>
                </c:pt>
                <c:pt idx="15">
                  <c:v>6</c:v>
                </c:pt>
                <c:pt idx="16">
                  <c:v>7.5</c:v>
                </c:pt>
                <c:pt idx="17">
                  <c:v>4.5</c:v>
                </c:pt>
                <c:pt idx="18">
                  <c:v>3.5</c:v>
                </c:pt>
                <c:pt idx="19">
                  <c:v>3</c:v>
                </c:pt>
                <c:pt idx="20">
                  <c:v>3</c:v>
                </c:pt>
                <c:pt idx="21">
                  <c:v>2</c:v>
                </c:pt>
                <c:pt idx="22">
                  <c:v>4</c:v>
                </c:pt>
                <c:pt idx="23">
                  <c:v>5</c:v>
                </c:pt>
                <c:pt idx="24">
                  <c:v>6</c:v>
                </c:pt>
                <c:pt idx="25">
                  <c:v>7.5</c:v>
                </c:pt>
                <c:pt idx="26">
                  <c:v>8.5</c:v>
                </c:pt>
                <c:pt idx="27">
                  <c:v>2.5</c:v>
                </c:pt>
                <c:pt idx="28">
                  <c:v>2.5</c:v>
                </c:pt>
                <c:pt idx="29">
                  <c:v>4.5</c:v>
                </c:pt>
                <c:pt idx="30">
                  <c:v>4</c:v>
                </c:pt>
                <c:pt idx="31">
                  <c:v>3</c:v>
                </c:pt>
                <c:pt idx="32">
                  <c:v>6</c:v>
                </c:pt>
                <c:pt idx="33">
                  <c:v>5</c:v>
                </c:pt>
                <c:pt idx="34">
                  <c:v>4</c:v>
                </c:pt>
                <c:pt idx="35">
                  <c:v>5.5</c:v>
                </c:pt>
                <c:pt idx="36">
                  <c:v>5.5</c:v>
                </c:pt>
                <c:pt idx="37">
                  <c:v>6.5</c:v>
                </c:pt>
                <c:pt idx="38">
                  <c:v>4.5</c:v>
                </c:pt>
                <c:pt idx="39">
                  <c:v>7</c:v>
                </c:pt>
                <c:pt idx="40">
                  <c:v>3.5</c:v>
                </c:pt>
                <c:pt idx="41">
                  <c:v>2</c:v>
                </c:pt>
                <c:pt idx="42">
                  <c:v>4.5</c:v>
                </c:pt>
                <c:pt idx="43">
                  <c:v>1.5</c:v>
                </c:pt>
                <c:pt idx="44">
                  <c:v>1</c:v>
                </c:pt>
                <c:pt idx="45">
                  <c:v>3.5</c:v>
                </c:pt>
                <c:pt idx="46">
                  <c:v>2</c:v>
                </c:pt>
                <c:pt idx="47">
                  <c:v>3</c:v>
                </c:pt>
                <c:pt idx="48">
                  <c:v>4.5</c:v>
                </c:pt>
                <c:pt idx="49">
                  <c:v>3</c:v>
                </c:pt>
              </c:numCache>
            </c:numRef>
          </c:xVal>
          <c:yVal>
            <c:numRef>
              <c:f>Sheet1!$C$2:$C$51</c:f>
              <c:numCache>
                <c:formatCode>General</c:formatCode>
                <c:ptCount val="50"/>
                <c:pt idx="0">
                  <c:v>44</c:v>
                </c:pt>
                <c:pt idx="1">
                  <c:v>56</c:v>
                </c:pt>
                <c:pt idx="2">
                  <c:v>73</c:v>
                </c:pt>
                <c:pt idx="3">
                  <c:v>81</c:v>
                </c:pt>
                <c:pt idx="4">
                  <c:v>88</c:v>
                </c:pt>
                <c:pt idx="5">
                  <c:v>88</c:v>
                </c:pt>
                <c:pt idx="6">
                  <c:v>65</c:v>
                </c:pt>
                <c:pt idx="7">
                  <c:v>71</c:v>
                </c:pt>
                <c:pt idx="8">
                  <c:v>55</c:v>
                </c:pt>
                <c:pt idx="9">
                  <c:v>38</c:v>
                </c:pt>
                <c:pt idx="10">
                  <c:v>69</c:v>
                </c:pt>
                <c:pt idx="11">
                  <c:v>66</c:v>
                </c:pt>
                <c:pt idx="12">
                  <c:v>46</c:v>
                </c:pt>
                <c:pt idx="13">
                  <c:v>34</c:v>
                </c:pt>
                <c:pt idx="14">
                  <c:v>51</c:v>
                </c:pt>
                <c:pt idx="15">
                  <c:v>86</c:v>
                </c:pt>
                <c:pt idx="16">
                  <c:v>88</c:v>
                </c:pt>
                <c:pt idx="17">
                  <c:v>70</c:v>
                </c:pt>
                <c:pt idx="18">
                  <c:v>58</c:v>
                </c:pt>
                <c:pt idx="19">
                  <c:v>51</c:v>
                </c:pt>
                <c:pt idx="20">
                  <c:v>55</c:v>
                </c:pt>
                <c:pt idx="21">
                  <c:v>40</c:v>
                </c:pt>
                <c:pt idx="22">
                  <c:v>64</c:v>
                </c:pt>
                <c:pt idx="23">
                  <c:v>75</c:v>
                </c:pt>
                <c:pt idx="24">
                  <c:v>88</c:v>
                </c:pt>
                <c:pt idx="25">
                  <c:v>91</c:v>
                </c:pt>
                <c:pt idx="26">
                  <c:v>98</c:v>
                </c:pt>
                <c:pt idx="27">
                  <c:v>69</c:v>
                </c:pt>
                <c:pt idx="28">
                  <c:v>54</c:v>
                </c:pt>
                <c:pt idx="29">
                  <c:v>66</c:v>
                </c:pt>
                <c:pt idx="30">
                  <c:v>61</c:v>
                </c:pt>
                <c:pt idx="31">
                  <c:v>48</c:v>
                </c:pt>
                <c:pt idx="32">
                  <c:v>86</c:v>
                </c:pt>
                <c:pt idx="33">
                  <c:v>70</c:v>
                </c:pt>
                <c:pt idx="34">
                  <c:v>61</c:v>
                </c:pt>
                <c:pt idx="35">
                  <c:v>79</c:v>
                </c:pt>
                <c:pt idx="36">
                  <c:v>74</c:v>
                </c:pt>
                <c:pt idx="37">
                  <c:v>33</c:v>
                </c:pt>
                <c:pt idx="38">
                  <c:v>63</c:v>
                </c:pt>
                <c:pt idx="39">
                  <c:v>88</c:v>
                </c:pt>
                <c:pt idx="40">
                  <c:v>56</c:v>
                </c:pt>
                <c:pt idx="41">
                  <c:v>44</c:v>
                </c:pt>
                <c:pt idx="42">
                  <c:v>69</c:v>
                </c:pt>
                <c:pt idx="43">
                  <c:v>43</c:v>
                </c:pt>
                <c:pt idx="44">
                  <c:v>38</c:v>
                </c:pt>
                <c:pt idx="45">
                  <c:v>59</c:v>
                </c:pt>
                <c:pt idx="46">
                  <c:v>41</c:v>
                </c:pt>
                <c:pt idx="47">
                  <c:v>50</c:v>
                </c:pt>
                <c:pt idx="48">
                  <c:v>66</c:v>
                </c:pt>
                <c:pt idx="49">
                  <c:v>36</c:v>
                </c:pt>
              </c:numCache>
            </c:numRef>
          </c:yVal>
          <c:smooth val="0"/>
          <c:extLst>
            <c:ext xmlns:c16="http://schemas.microsoft.com/office/drawing/2014/chart" uri="{C3380CC4-5D6E-409C-BE32-E72D297353CC}">
              <c16:uniqueId val="{00000000-62C4-49FC-BE66-6CC77B510E40}"/>
            </c:ext>
          </c:extLst>
        </c:ser>
        <c:dLbls>
          <c:showLegendKey val="0"/>
          <c:showVal val="0"/>
          <c:showCatName val="0"/>
          <c:showSerName val="0"/>
          <c:showPercent val="0"/>
          <c:showBubbleSize val="0"/>
        </c:dLbls>
        <c:axId val="1688049728"/>
        <c:axId val="1688048480"/>
      </c:scatterChart>
      <c:valAx>
        <c:axId val="1688049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tr-TR"/>
                  <a:t>Sınava Çalışma Süresi (saat)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r-TR"/>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688048480"/>
        <c:crosses val="autoZero"/>
        <c:crossBetween val="midCat"/>
      </c:valAx>
      <c:valAx>
        <c:axId val="1688048480"/>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tr-TR"/>
                  <a:t>Sınav Notu </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r-T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6880497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tr-T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tr-TR" b="1"/>
              <a:t>5G'de</a:t>
            </a:r>
            <a:r>
              <a:rPr lang="tr-TR" b="1" baseline="0"/>
              <a:t> Farklı Tip Uygulamalara İlişkin Gereksinimler ve Beklentiler</a:t>
            </a:r>
            <a:endParaRPr lang="tr-TR" b="1"/>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radarChart>
        <c:radarStyle val="marker"/>
        <c:varyColors val="0"/>
        <c:ser>
          <c:idx val="0"/>
          <c:order val="0"/>
          <c:tx>
            <c:strRef>
              <c:f>Sheet1!$B$1</c:f>
              <c:strCache>
                <c:ptCount val="1"/>
                <c:pt idx="0">
                  <c:v>eMBB</c:v>
                </c:pt>
              </c:strCache>
            </c:strRef>
          </c:tx>
          <c:spPr>
            <a:ln w="28575" cap="rnd">
              <a:solidFill>
                <a:schemeClr val="accent1"/>
              </a:solidFill>
              <a:prstDash val="sysDash"/>
              <a:round/>
            </a:ln>
            <a:effectLst/>
          </c:spPr>
          <c:marker>
            <c:symbol val="none"/>
          </c:marker>
          <c:cat>
            <c:strRef>
              <c:f>Sheet1!$A$2:$A$9</c:f>
              <c:strCache>
                <c:ptCount val="8"/>
                <c:pt idx="0">
                  <c:v>Veri Aktarım Hızı (Tepe Değeri)</c:v>
                </c:pt>
                <c:pt idx="1">
                  <c:v>Kullanıcı Tarafından Deneyimlenen Veri Aktarım Hızı</c:v>
                </c:pt>
                <c:pt idx="2">
                  <c:v>Spektrum Verimliliği</c:v>
                </c:pt>
                <c:pt idx="3">
                  <c:v>Hareketlilik</c:v>
                </c:pt>
                <c:pt idx="4">
                  <c:v>Gecikme Süresi</c:v>
                </c:pt>
                <c:pt idx="5">
                  <c:v>Bağlantı Yoğunluğu</c:v>
                </c:pt>
                <c:pt idx="6">
                  <c:v>Enerji Verimliliği</c:v>
                </c:pt>
                <c:pt idx="7">
                  <c:v>Birim Alanda Trafik Kapasitesi</c:v>
                </c:pt>
              </c:strCache>
            </c:strRef>
          </c:cat>
          <c:val>
            <c:numRef>
              <c:f>Sheet1!$B$2:$B$9</c:f>
              <c:numCache>
                <c:formatCode>General</c:formatCode>
                <c:ptCount val="8"/>
                <c:pt idx="0">
                  <c:v>100</c:v>
                </c:pt>
                <c:pt idx="1">
                  <c:v>100</c:v>
                </c:pt>
                <c:pt idx="2">
                  <c:v>100</c:v>
                </c:pt>
                <c:pt idx="3">
                  <c:v>100</c:v>
                </c:pt>
                <c:pt idx="4">
                  <c:v>80</c:v>
                </c:pt>
                <c:pt idx="5">
                  <c:v>80</c:v>
                </c:pt>
                <c:pt idx="6">
                  <c:v>100</c:v>
                </c:pt>
                <c:pt idx="7">
                  <c:v>100</c:v>
                </c:pt>
              </c:numCache>
            </c:numRef>
          </c:val>
          <c:extLst>
            <c:ext xmlns:c16="http://schemas.microsoft.com/office/drawing/2014/chart" uri="{C3380CC4-5D6E-409C-BE32-E72D297353CC}">
              <c16:uniqueId val="{00000000-AC8E-4BA5-A7DA-A3B8E4FA2486}"/>
            </c:ext>
          </c:extLst>
        </c:ser>
        <c:ser>
          <c:idx val="1"/>
          <c:order val="1"/>
          <c:tx>
            <c:strRef>
              <c:f>Sheet1!$C$1</c:f>
              <c:strCache>
                <c:ptCount val="1"/>
                <c:pt idx="0">
                  <c:v>uRLCC</c:v>
                </c:pt>
              </c:strCache>
            </c:strRef>
          </c:tx>
          <c:spPr>
            <a:ln w="28575" cap="rnd">
              <a:solidFill>
                <a:schemeClr val="accent2"/>
              </a:solidFill>
              <a:round/>
            </a:ln>
            <a:effectLst/>
          </c:spPr>
          <c:marker>
            <c:symbol val="none"/>
          </c:marker>
          <c:cat>
            <c:strRef>
              <c:f>Sheet1!$A$2:$A$9</c:f>
              <c:strCache>
                <c:ptCount val="8"/>
                <c:pt idx="0">
                  <c:v>Veri Aktarım Hızı (Tepe Değeri)</c:v>
                </c:pt>
                <c:pt idx="1">
                  <c:v>Kullanıcı Tarafından Deneyimlenen Veri Aktarım Hızı</c:v>
                </c:pt>
                <c:pt idx="2">
                  <c:v>Spektrum Verimliliği</c:v>
                </c:pt>
                <c:pt idx="3">
                  <c:v>Hareketlilik</c:v>
                </c:pt>
                <c:pt idx="4">
                  <c:v>Gecikme Süresi</c:v>
                </c:pt>
                <c:pt idx="5">
                  <c:v>Bağlantı Yoğunluğu</c:v>
                </c:pt>
                <c:pt idx="6">
                  <c:v>Enerji Verimliliği</c:v>
                </c:pt>
                <c:pt idx="7">
                  <c:v>Birim Alanda Trafik Kapasitesi</c:v>
                </c:pt>
              </c:strCache>
            </c:strRef>
          </c:cat>
          <c:val>
            <c:numRef>
              <c:f>Sheet1!$C$2:$C$9</c:f>
              <c:numCache>
                <c:formatCode>General</c:formatCode>
                <c:ptCount val="8"/>
                <c:pt idx="0">
                  <c:v>33</c:v>
                </c:pt>
                <c:pt idx="1">
                  <c:v>33</c:v>
                </c:pt>
                <c:pt idx="2">
                  <c:v>33</c:v>
                </c:pt>
                <c:pt idx="3">
                  <c:v>33</c:v>
                </c:pt>
                <c:pt idx="4">
                  <c:v>33</c:v>
                </c:pt>
                <c:pt idx="5">
                  <c:v>100</c:v>
                </c:pt>
                <c:pt idx="6">
                  <c:v>66</c:v>
                </c:pt>
                <c:pt idx="7">
                  <c:v>33</c:v>
                </c:pt>
              </c:numCache>
            </c:numRef>
          </c:val>
          <c:extLst>
            <c:ext xmlns:c16="http://schemas.microsoft.com/office/drawing/2014/chart" uri="{C3380CC4-5D6E-409C-BE32-E72D297353CC}">
              <c16:uniqueId val="{00000001-AC8E-4BA5-A7DA-A3B8E4FA2486}"/>
            </c:ext>
          </c:extLst>
        </c:ser>
        <c:ser>
          <c:idx val="2"/>
          <c:order val="2"/>
          <c:tx>
            <c:strRef>
              <c:f>Sheet1!$D$1</c:f>
              <c:strCache>
                <c:ptCount val="1"/>
                <c:pt idx="0">
                  <c:v>mMTC</c:v>
                </c:pt>
              </c:strCache>
            </c:strRef>
          </c:tx>
          <c:spPr>
            <a:ln w="28575" cap="rnd">
              <a:solidFill>
                <a:schemeClr val="accent3"/>
              </a:solidFill>
              <a:prstDash val="sysDot"/>
              <a:round/>
            </a:ln>
            <a:effectLst/>
          </c:spPr>
          <c:marker>
            <c:symbol val="none"/>
          </c:marker>
          <c:cat>
            <c:strRef>
              <c:f>Sheet1!$A$2:$A$9</c:f>
              <c:strCache>
                <c:ptCount val="8"/>
                <c:pt idx="0">
                  <c:v>Veri Aktarım Hızı (Tepe Değeri)</c:v>
                </c:pt>
                <c:pt idx="1">
                  <c:v>Kullanıcı Tarafından Deneyimlenen Veri Aktarım Hızı</c:v>
                </c:pt>
                <c:pt idx="2">
                  <c:v>Spektrum Verimliliği</c:v>
                </c:pt>
                <c:pt idx="3">
                  <c:v>Hareketlilik</c:v>
                </c:pt>
                <c:pt idx="4">
                  <c:v>Gecikme Süresi</c:v>
                </c:pt>
                <c:pt idx="5">
                  <c:v>Bağlantı Yoğunluğu</c:v>
                </c:pt>
                <c:pt idx="6">
                  <c:v>Enerji Verimliliği</c:v>
                </c:pt>
                <c:pt idx="7">
                  <c:v>Birim Alanda Trafik Kapasitesi</c:v>
                </c:pt>
              </c:strCache>
            </c:strRef>
          </c:cat>
          <c:val>
            <c:numRef>
              <c:f>Sheet1!$D$2:$D$9</c:f>
              <c:numCache>
                <c:formatCode>General</c:formatCode>
                <c:ptCount val="8"/>
                <c:pt idx="0">
                  <c:v>33</c:v>
                </c:pt>
                <c:pt idx="1">
                  <c:v>33</c:v>
                </c:pt>
                <c:pt idx="2">
                  <c:v>33</c:v>
                </c:pt>
                <c:pt idx="3">
                  <c:v>100</c:v>
                </c:pt>
                <c:pt idx="4">
                  <c:v>100</c:v>
                </c:pt>
                <c:pt idx="5">
                  <c:v>33</c:v>
                </c:pt>
                <c:pt idx="6">
                  <c:v>33</c:v>
                </c:pt>
                <c:pt idx="7">
                  <c:v>33</c:v>
                </c:pt>
              </c:numCache>
            </c:numRef>
          </c:val>
          <c:extLst>
            <c:ext xmlns:c16="http://schemas.microsoft.com/office/drawing/2014/chart" uri="{C3380CC4-5D6E-409C-BE32-E72D297353CC}">
              <c16:uniqueId val="{00000002-AC8E-4BA5-A7DA-A3B8E4FA2486}"/>
            </c:ext>
          </c:extLst>
        </c:ser>
        <c:dLbls>
          <c:showLegendKey val="0"/>
          <c:showVal val="0"/>
          <c:showCatName val="0"/>
          <c:showSerName val="0"/>
          <c:showPercent val="0"/>
          <c:showBubbleSize val="0"/>
        </c:dLbls>
        <c:axId val="440182207"/>
        <c:axId val="440183039"/>
      </c:radarChart>
      <c:catAx>
        <c:axId val="440182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tr-TR"/>
          </a:p>
        </c:txPr>
        <c:crossAx val="440183039"/>
        <c:crosses val="autoZero"/>
        <c:auto val="1"/>
        <c:lblAlgn val="ctr"/>
        <c:lblOffset val="100"/>
        <c:noMultiLvlLbl val="0"/>
      </c:catAx>
      <c:valAx>
        <c:axId val="440183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0182207"/>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legend>
    <c:plotVisOnly val="1"/>
    <c:dispBlanksAs val="gap"/>
    <c:showDLblsOverMax val="0"/>
  </c:chart>
  <c:spPr>
    <a:noFill/>
    <a:ln>
      <a:noFill/>
    </a:ln>
    <a:effectLst/>
  </c:spPr>
  <c:txPr>
    <a:bodyPr/>
    <a:lstStyle/>
    <a:p>
      <a:pPr>
        <a:defRPr/>
      </a:pPr>
      <a:endParaRPr lang="tr-T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Sheet1!$A$2:$A$11</cx:f>
        <cx:lvl ptCount="10" formatCode="Genel">
          <cx:pt idx="0">700</cx:pt>
          <cx:pt idx="1">-200</cx:pt>
          <cx:pt idx="2">300</cx:pt>
          <cx:pt idx="3">-400</cx:pt>
          <cx:pt idx="4">-600</cx:pt>
          <cx:pt idx="5">-450</cx:pt>
          <cx:pt idx="6">340</cx:pt>
          <cx:pt idx="7">600</cx:pt>
          <cx:pt idx="8">450</cx:pt>
          <cx:pt idx="9">-100</cx:pt>
        </cx:lvl>
      </cx:numDim>
    </cx:data>
  </cx:chartData>
  <cx:chart>
    <cx:title pos="t" align="ctr" overlay="0">
      <cx:tx>
        <cx:rich>
          <a:bodyPr spcFirstLastPara="1" vertOverflow="ellipsis" wrap="square" lIns="0" tIns="0" rIns="0" bIns="0" anchor="ctr" anchorCtr="1"/>
          <a:lstStyle/>
          <a:p>
            <a:pPr algn="ctr">
              <a:defRPr/>
            </a:pPr>
            <a:r>
              <a:rPr lang="tr-TR"/>
              <a:t>Gelir-Gider Akışı</a:t>
            </a:r>
          </a:p>
        </cx:rich>
      </cx:tx>
    </cx:title>
    <cx:plotArea>
      <cx:plotAreaRegion>
        <cx:series layoutId="waterfall" uniqueId="{92CAC435-7130-4EC3-9F0C-C2B1058E68FB}" formatIdx="0">
          <cx:dataLabels pos="outEnd">
            <cx:visibility seriesName="0" categoryName="0" value="1"/>
          </cx:dataLabels>
          <cx:dataId val="0"/>
          <cx:layoutPr>
            <cx:subtotals/>
          </cx:layoutPr>
        </cx:series>
      </cx:plotAreaRegion>
      <cx:axis id="0">
        <cx:catScaling gapWidth="0.5"/>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bodyPr/>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drawing1.xml><?xml version="1.0" encoding="utf-8"?>
<c:userShapes xmlns:c="http://schemas.openxmlformats.org/drawingml/2006/chart">
  <cdr:relSizeAnchor xmlns:cdr="http://schemas.openxmlformats.org/drawingml/2006/chartDrawing">
    <cdr:from>
      <cdr:x>0.11655</cdr:x>
      <cdr:y>0.19225</cdr:y>
    </cdr:from>
    <cdr:to>
      <cdr:x>0.95962</cdr:x>
      <cdr:y>0.63488</cdr:y>
    </cdr:to>
    <cdr:cxnSp macro="">
      <cdr:nvCxnSpPr>
        <cdr:cNvPr id="3" name="Straight Connector 2"/>
        <cdr:cNvCxnSpPr/>
      </cdr:nvCxnSpPr>
      <cdr:spPr>
        <a:xfrm xmlns:a="http://schemas.openxmlformats.org/drawingml/2006/main" flipV="1">
          <a:off x="724581" y="769472"/>
          <a:ext cx="5241471" cy="177165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pPr/>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pPr/>
              <a:t>2</a:t>
            </a:fld>
            <a:endParaRPr lang="en-US"/>
          </a:p>
        </p:txBody>
      </p:sp>
    </p:spTree>
    <p:extLst>
      <p:ext uri="{BB962C8B-B14F-4D97-AF65-F5344CB8AC3E}">
        <p14:creationId xmlns:p14="http://schemas.microsoft.com/office/powerpoint/2010/main" val="423749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838200" y="2061006"/>
            <a:ext cx="10515600" cy="2387600"/>
          </a:xfrm>
        </p:spPr>
        <p:txBody>
          <a:bodyPr anchor="b">
            <a:normAutofit/>
          </a:bodyPr>
          <a:lstStyle>
            <a:lvl1pPr algn="l">
              <a:defRPr sz="405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4" y="5110613"/>
            <a:ext cx="6705599" cy="1137793"/>
          </a:xfrm>
        </p:spPr>
        <p:txBody>
          <a:bodyPr>
            <a:normAutofit/>
          </a:bodyPr>
          <a:lstStyle>
            <a:lvl1pPr marL="0" indent="0" algn="l">
              <a:lnSpc>
                <a:spcPct val="150000"/>
              </a:lnSpc>
              <a:spcBef>
                <a:spcPts val="450"/>
              </a:spcBef>
              <a:buNone/>
              <a:defRPr sz="2100" baseline="0">
                <a:solidFill>
                  <a:schemeClr val="accent1">
                    <a:lumMod val="50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US" dirty="0"/>
          </a:p>
        </p:txBody>
      </p:sp>
      <p:sp>
        <p:nvSpPr>
          <p:cNvPr id="5" name="Footer Placeholder 4"/>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8" name="Rectangle 7"/>
          <p:cNvSpPr/>
          <p:nvPr userDrawn="1"/>
        </p:nvSpPr>
        <p:spPr>
          <a:xfrm>
            <a:off x="0" y="0"/>
            <a:ext cx="12192000" cy="486646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4"/>
            <a:ext cx="12192000" cy="55558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09600" y="2"/>
            <a:ext cx="10744200" cy="1112875"/>
          </a:xfrm>
        </p:spPr>
        <p:txBody>
          <a:bodyPr anchor="b">
            <a:normAutofit/>
          </a:bodyPr>
          <a:lstStyle>
            <a:lvl1pPr>
              <a:defRPr sz="2700" b="1">
                <a:solidFill>
                  <a:schemeClr val="accent1">
                    <a:lumMod val="50000"/>
                  </a:schemeClr>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8" name="Rectangle 7"/>
          <p:cNvSpPr/>
          <p:nvPr userDrawn="1"/>
        </p:nvSpPr>
        <p:spPr>
          <a:xfrm>
            <a:off x="0" y="4"/>
            <a:ext cx="12192000" cy="5555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userDrawn="1"/>
        </p:nvSpPr>
        <p:spPr>
          <a:xfrm>
            <a:off x="-28026" y="43343"/>
            <a:ext cx="1943161" cy="369332"/>
          </a:xfrm>
          <a:prstGeom prst="rect">
            <a:avLst/>
          </a:prstGeom>
          <a:noFill/>
        </p:spPr>
        <p:txBody>
          <a:bodyPr wrap="none" rtlCol="0">
            <a:spAutoFit/>
          </a:bodyPr>
          <a:lstStyle/>
          <a:p>
            <a:r>
              <a:rPr lang="tr-TR" sz="900" b="1" dirty="0" smtClean="0">
                <a:solidFill>
                  <a:schemeClr val="bg1"/>
                </a:solidFill>
              </a:rPr>
              <a:t>Alparslan</a:t>
            </a:r>
            <a:r>
              <a:rPr lang="tr-TR" sz="900" b="1" baseline="0" dirty="0" smtClean="0">
                <a:solidFill>
                  <a:schemeClr val="bg1"/>
                </a:solidFill>
              </a:rPr>
              <a:t> KULOĞLU, </a:t>
            </a:r>
            <a:r>
              <a:rPr lang="tr-TR" sz="900" b="1" baseline="0" dirty="0" err="1" smtClean="0">
                <a:solidFill>
                  <a:schemeClr val="bg1"/>
                </a:solidFill>
              </a:rPr>
              <a:t>B.Sc</a:t>
            </a:r>
            <a:r>
              <a:rPr lang="tr-TR" sz="900" b="1" baseline="0" dirty="0" smtClean="0">
                <a:solidFill>
                  <a:schemeClr val="bg1"/>
                </a:solidFill>
              </a:rPr>
              <a:t>., MBA </a:t>
            </a:r>
            <a:endParaRPr lang="en-GB" sz="900" b="1" baseline="0" dirty="0" smtClean="0">
              <a:solidFill>
                <a:schemeClr val="bg1"/>
              </a:solidFill>
            </a:endParaRPr>
          </a:p>
          <a:p>
            <a:r>
              <a:rPr lang="en-GB" sz="900" b="1" baseline="0" dirty="0" err="1" smtClean="0">
                <a:solidFill>
                  <a:schemeClr val="bg1"/>
                </a:solidFill>
              </a:rPr>
              <a:t>Prof.</a:t>
            </a:r>
            <a:r>
              <a:rPr lang="en-GB" sz="900" b="1" baseline="0" dirty="0" smtClean="0">
                <a:solidFill>
                  <a:schemeClr val="bg1"/>
                </a:solidFill>
              </a:rPr>
              <a:t> </a:t>
            </a:r>
            <a:r>
              <a:rPr lang="en-GB" sz="900" b="1" baseline="0" dirty="0" err="1" smtClean="0">
                <a:solidFill>
                  <a:schemeClr val="bg1"/>
                </a:solidFill>
              </a:rPr>
              <a:t>Dr.</a:t>
            </a:r>
            <a:r>
              <a:rPr lang="en-GB" sz="900" b="1" baseline="0" dirty="0" smtClean="0">
                <a:solidFill>
                  <a:schemeClr val="bg1"/>
                </a:solidFill>
              </a:rPr>
              <a:t> A. Egemen YILMAZ</a:t>
            </a:r>
            <a:endParaRPr lang="en-GB" sz="1800" b="1" dirty="0">
              <a:solidFill>
                <a:schemeClr val="bg1"/>
              </a:solidFill>
            </a:endParaRPr>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528385" y="0"/>
            <a:ext cx="663616"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27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8" name="Rectangle 7"/>
          <p:cNvSpPr/>
          <p:nvPr userDrawn="1"/>
        </p:nvSpPr>
        <p:spPr>
          <a:xfrm>
            <a:off x="10215422" y="0"/>
            <a:ext cx="1976583"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userDrawn="1"/>
        </p:nvSpPr>
        <p:spPr>
          <a:xfrm>
            <a:off x="1" y="4135"/>
            <a:ext cx="1911101" cy="369332"/>
          </a:xfrm>
          <a:prstGeom prst="rect">
            <a:avLst/>
          </a:prstGeom>
          <a:noFill/>
        </p:spPr>
        <p:txBody>
          <a:bodyPr wrap="none" rtlCol="0">
            <a:spAutoFit/>
          </a:bodyPr>
          <a:lstStyle/>
          <a:p>
            <a:r>
              <a:rPr lang="en-GB" sz="900" b="1" dirty="0" err="1" smtClean="0">
                <a:solidFill>
                  <a:schemeClr val="accent1">
                    <a:lumMod val="50000"/>
                  </a:schemeClr>
                </a:solidFill>
              </a:rPr>
              <a:t>Alparslan</a:t>
            </a:r>
            <a:r>
              <a:rPr lang="en-GB" sz="900" b="1" dirty="0" smtClean="0">
                <a:solidFill>
                  <a:schemeClr val="accent1">
                    <a:lumMod val="50000"/>
                  </a:schemeClr>
                </a:solidFill>
              </a:rPr>
              <a:t> KULOĞLU, </a:t>
            </a:r>
            <a:r>
              <a:rPr lang="tr-TR" sz="900" b="1" dirty="0" err="1" smtClean="0">
                <a:solidFill>
                  <a:schemeClr val="accent1">
                    <a:lumMod val="50000"/>
                  </a:schemeClr>
                </a:solidFill>
              </a:rPr>
              <a:t>B.Sc</a:t>
            </a:r>
            <a:r>
              <a:rPr lang="tr-TR" sz="900" b="1" dirty="0" smtClean="0">
                <a:solidFill>
                  <a:schemeClr val="accent1">
                    <a:lumMod val="50000"/>
                  </a:schemeClr>
                </a:solidFill>
              </a:rPr>
              <a:t>., </a:t>
            </a:r>
            <a:r>
              <a:rPr lang="en-GB" sz="900" b="1" dirty="0" smtClean="0">
                <a:solidFill>
                  <a:schemeClr val="accent1">
                    <a:lumMod val="50000"/>
                  </a:schemeClr>
                </a:solidFill>
              </a:rPr>
              <a:t>MBA</a:t>
            </a:r>
          </a:p>
          <a:p>
            <a:r>
              <a:rPr lang="en-GB" sz="900" b="1" dirty="0" err="1" smtClean="0">
                <a:solidFill>
                  <a:schemeClr val="accent1">
                    <a:lumMod val="50000"/>
                  </a:schemeClr>
                </a:solidFill>
              </a:rPr>
              <a:t>Prof.</a:t>
            </a:r>
            <a:r>
              <a:rPr lang="en-GB" sz="900" b="1" dirty="0" smtClean="0">
                <a:solidFill>
                  <a:schemeClr val="accent1">
                    <a:lumMod val="50000"/>
                  </a:schemeClr>
                </a:solidFill>
              </a:rPr>
              <a:t> </a:t>
            </a:r>
            <a:r>
              <a:rPr lang="en-GB" sz="900" b="1" dirty="0" err="1" smtClean="0">
                <a:solidFill>
                  <a:schemeClr val="accent1">
                    <a:lumMod val="50000"/>
                  </a:schemeClr>
                </a:solidFill>
              </a:rPr>
              <a:t>Dr.</a:t>
            </a:r>
            <a:r>
              <a:rPr lang="en-GB" sz="900" b="1" dirty="0" smtClean="0">
                <a:solidFill>
                  <a:schemeClr val="accent1">
                    <a:lumMod val="50000"/>
                  </a:schemeClr>
                </a:solidFill>
              </a:rPr>
              <a:t> A. </a:t>
            </a:r>
            <a:r>
              <a:rPr lang="en-GB" sz="900" b="1" dirty="0" err="1" smtClean="0">
                <a:solidFill>
                  <a:schemeClr val="accent1">
                    <a:lumMod val="50000"/>
                  </a:schemeClr>
                </a:solidFill>
              </a:rPr>
              <a:t>Egemen</a:t>
            </a:r>
            <a:r>
              <a:rPr lang="en-GB" sz="900" b="1" dirty="0" smtClean="0">
                <a:solidFill>
                  <a:schemeClr val="accent1">
                    <a:lumMod val="50000"/>
                  </a:schemeClr>
                </a:solidFill>
              </a:rPr>
              <a:t> YILMAZ</a:t>
            </a:r>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p:nvSpPr>
        <p:spPr>
          <a:xfrm>
            <a:off x="0" y="2"/>
            <a:ext cx="12192000" cy="48288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04437" y="1"/>
            <a:ext cx="10749367" cy="1046875"/>
          </a:xfrm>
        </p:spPr>
        <p:txBody>
          <a:bodyPr anchor="b">
            <a:normAutofit/>
          </a:bodyPr>
          <a:lstStyle>
            <a:lvl1pPr algn="ctr">
              <a:defRPr sz="2700" b="1">
                <a:solidFill>
                  <a:schemeClr val="accent1">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38204" y="1825625"/>
            <a:ext cx="4167753" cy="4351338"/>
          </a:xfrm>
        </p:spPr>
        <p:txBody>
          <a:bodyPr>
            <a:normAutofit/>
          </a:bodyPr>
          <a:lstStyle>
            <a:lvl1pPr marL="0" indent="0">
              <a:lnSpc>
                <a:spcPct val="150000"/>
              </a:lnSpc>
              <a:spcAft>
                <a:spcPts val="900"/>
              </a:spcAft>
              <a:buNone/>
              <a:defRPr sz="1200">
                <a:solidFill>
                  <a:schemeClr val="bg1">
                    <a:lumMod val="50000"/>
                  </a:schemeClr>
                </a:solidFill>
              </a:defRPr>
            </a:lvl1pPr>
            <a:lvl2pPr>
              <a:lnSpc>
                <a:spcPct val="150000"/>
              </a:lnSpc>
              <a:spcAft>
                <a:spcPts val="900"/>
              </a:spcAft>
              <a:defRPr sz="1050">
                <a:solidFill>
                  <a:schemeClr val="bg1">
                    <a:lumMod val="50000"/>
                  </a:schemeClr>
                </a:solidFill>
              </a:defRPr>
            </a:lvl2pPr>
            <a:lvl3pPr>
              <a:lnSpc>
                <a:spcPct val="150000"/>
              </a:lnSpc>
              <a:spcAft>
                <a:spcPts val="900"/>
              </a:spcAft>
              <a:defRPr sz="900">
                <a:solidFill>
                  <a:schemeClr val="bg1">
                    <a:lumMod val="50000"/>
                  </a:schemeClr>
                </a:solidFill>
              </a:defRPr>
            </a:lvl3pPr>
            <a:lvl4pPr>
              <a:lnSpc>
                <a:spcPct val="150000"/>
              </a:lnSpc>
              <a:spcAft>
                <a:spcPts val="900"/>
              </a:spcAft>
              <a:defRPr sz="825">
                <a:solidFill>
                  <a:schemeClr val="bg1">
                    <a:lumMod val="50000"/>
                  </a:schemeClr>
                </a:solidFill>
              </a:defRPr>
            </a:lvl4pPr>
            <a:lvl5pPr>
              <a:lnSpc>
                <a:spcPct val="150000"/>
              </a:lnSpc>
              <a:spcAft>
                <a:spcPts val="900"/>
              </a:spcAft>
              <a:defRPr sz="825">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8" name="Rectangle 7"/>
          <p:cNvSpPr/>
          <p:nvPr userDrawn="1"/>
        </p:nvSpPr>
        <p:spPr>
          <a:xfrm>
            <a:off x="0" y="2"/>
            <a:ext cx="12192000" cy="4828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userDrawn="1"/>
        </p:nvSpPr>
        <p:spPr>
          <a:xfrm>
            <a:off x="-28027" y="43343"/>
            <a:ext cx="1718740" cy="230832"/>
          </a:xfrm>
          <a:prstGeom prst="rect">
            <a:avLst/>
          </a:prstGeom>
          <a:noFill/>
        </p:spPr>
        <p:txBody>
          <a:bodyPr wrap="none" rtlCol="0">
            <a:spAutoFit/>
          </a:bodyPr>
          <a:lstStyle/>
          <a:p>
            <a:r>
              <a:rPr lang="en-GB" sz="900" b="1" baseline="0" dirty="0" err="1" smtClean="0">
                <a:solidFill>
                  <a:schemeClr val="bg1"/>
                </a:solidFill>
              </a:rPr>
              <a:t>Prof.</a:t>
            </a:r>
            <a:r>
              <a:rPr lang="en-GB" sz="900" b="1" baseline="0" dirty="0" smtClean="0">
                <a:solidFill>
                  <a:schemeClr val="bg1"/>
                </a:solidFill>
              </a:rPr>
              <a:t> </a:t>
            </a:r>
            <a:r>
              <a:rPr lang="en-GB" sz="900" b="1" baseline="0" dirty="0" err="1" smtClean="0">
                <a:solidFill>
                  <a:schemeClr val="bg1"/>
                </a:solidFill>
              </a:rPr>
              <a:t>Dr.</a:t>
            </a:r>
            <a:r>
              <a:rPr lang="en-GB" sz="900" b="1" baseline="0" dirty="0" smtClean="0">
                <a:solidFill>
                  <a:schemeClr val="bg1"/>
                </a:solidFill>
              </a:rPr>
              <a:t> A. Egemen YILMAZ</a:t>
            </a:r>
            <a:endParaRPr lang="en-GB" sz="1800" b="1" dirty="0">
              <a:solidFill>
                <a:schemeClr val="bg1"/>
              </a:solidFill>
            </a:endParaRPr>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5"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838201" y="2402239"/>
            <a:ext cx="4508715" cy="2187227"/>
          </a:xfrm>
        </p:spPr>
        <p:txBody>
          <a:bodyPr anchor="ctr">
            <a:noAutofit/>
          </a:bodyPr>
          <a:lstStyle>
            <a:lvl1pPr algn="l">
              <a:defRPr sz="3600" b="1">
                <a:solidFill>
                  <a:schemeClr val="accent1">
                    <a:lumMod val="5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100">
                <a:solidFill>
                  <a:schemeClr val="bg1"/>
                </a:solidFill>
                <a:latin typeface="+mj-lt"/>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a:p>
        </p:txBody>
      </p:sp>
      <p:sp>
        <p:nvSpPr>
          <p:cNvPr id="8" name="Rectangle 7"/>
          <p:cNvSpPr/>
          <p:nvPr userDrawn="1"/>
        </p:nvSpPr>
        <p:spPr>
          <a:xfrm>
            <a:off x="5656885" y="1709738"/>
            <a:ext cx="6535119" cy="357518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userDrawn="1"/>
        </p:nvSpPr>
        <p:spPr>
          <a:xfrm>
            <a:off x="1" y="-25392"/>
            <a:ext cx="1943161" cy="369332"/>
          </a:xfrm>
          <a:prstGeom prst="rect">
            <a:avLst/>
          </a:prstGeom>
          <a:noFill/>
        </p:spPr>
        <p:txBody>
          <a:bodyPr wrap="none" rtlCol="0">
            <a:spAutoFit/>
          </a:bodyPr>
          <a:lstStyle/>
          <a:p>
            <a:r>
              <a:rPr lang="en-GB" sz="900" b="1" dirty="0" err="1" smtClean="0">
                <a:solidFill>
                  <a:schemeClr val="accent1">
                    <a:lumMod val="50000"/>
                  </a:schemeClr>
                </a:solidFill>
              </a:rPr>
              <a:t>Alparslan</a:t>
            </a:r>
            <a:r>
              <a:rPr lang="en-GB" sz="900" b="1" dirty="0" smtClean="0">
                <a:solidFill>
                  <a:schemeClr val="accent1">
                    <a:lumMod val="50000"/>
                  </a:schemeClr>
                </a:solidFill>
              </a:rPr>
              <a:t> KULOĞLU, </a:t>
            </a:r>
            <a:r>
              <a:rPr lang="tr-TR" sz="900" b="1" dirty="0" err="1" smtClean="0">
                <a:solidFill>
                  <a:schemeClr val="accent1">
                    <a:lumMod val="50000"/>
                  </a:schemeClr>
                </a:solidFill>
              </a:rPr>
              <a:t>B.S.c</a:t>
            </a:r>
            <a:r>
              <a:rPr lang="tr-TR" sz="900" b="1" dirty="0" smtClean="0">
                <a:solidFill>
                  <a:schemeClr val="accent1">
                    <a:lumMod val="50000"/>
                  </a:schemeClr>
                </a:solidFill>
              </a:rPr>
              <a:t>, </a:t>
            </a:r>
            <a:r>
              <a:rPr lang="en-GB" sz="900" b="1" dirty="0" smtClean="0">
                <a:solidFill>
                  <a:schemeClr val="accent1">
                    <a:lumMod val="50000"/>
                  </a:schemeClr>
                </a:solidFill>
              </a:rPr>
              <a:t>MBA </a:t>
            </a:r>
          </a:p>
          <a:p>
            <a:r>
              <a:rPr lang="en-GB" sz="900" b="1" dirty="0" err="1" smtClean="0">
                <a:solidFill>
                  <a:schemeClr val="accent1">
                    <a:lumMod val="50000"/>
                  </a:schemeClr>
                </a:solidFill>
              </a:rPr>
              <a:t>Prof.</a:t>
            </a:r>
            <a:r>
              <a:rPr lang="en-GB" sz="900" b="1" dirty="0" smtClean="0">
                <a:solidFill>
                  <a:schemeClr val="accent1">
                    <a:lumMod val="50000"/>
                  </a:schemeClr>
                </a:solidFill>
              </a:rPr>
              <a:t> </a:t>
            </a:r>
            <a:r>
              <a:rPr lang="en-GB" sz="900" b="1" dirty="0" err="1" smtClean="0">
                <a:solidFill>
                  <a:schemeClr val="accent1">
                    <a:lumMod val="50000"/>
                  </a:schemeClr>
                </a:solidFill>
              </a:rPr>
              <a:t>Dr.</a:t>
            </a:r>
            <a:r>
              <a:rPr lang="en-GB" sz="900" b="1" dirty="0" smtClean="0">
                <a:solidFill>
                  <a:schemeClr val="accent1">
                    <a:lumMod val="50000"/>
                  </a:schemeClr>
                </a:solidFill>
              </a:rPr>
              <a:t> A. </a:t>
            </a:r>
            <a:r>
              <a:rPr lang="en-GB" sz="900" b="1" dirty="0" err="1" smtClean="0">
                <a:solidFill>
                  <a:schemeClr val="accent1">
                    <a:lumMod val="50000"/>
                  </a:schemeClr>
                </a:solidFill>
              </a:rPr>
              <a:t>Egemen</a:t>
            </a:r>
            <a:r>
              <a:rPr lang="en-GB" sz="900" b="1" dirty="0" smtClean="0">
                <a:solidFill>
                  <a:schemeClr val="accent1">
                    <a:lumMod val="50000"/>
                  </a:schemeClr>
                </a:solidFill>
              </a:rPr>
              <a:t> YILMAZ</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456422"/>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09600" y="2"/>
            <a:ext cx="10744200" cy="1020409"/>
          </a:xfrm>
        </p:spPr>
        <p:txBody>
          <a:bodyPr anchor="b">
            <a:normAutofit/>
          </a:bodyPr>
          <a:lstStyle>
            <a:lvl1pPr>
              <a:defRPr sz="2700" b="1">
                <a:solidFill>
                  <a:schemeClr val="accent1">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200" smtClean="0">
                <a:solidFill>
                  <a:schemeClr val="bg1">
                    <a:lumMod val="50000"/>
                  </a:schemeClr>
                </a:solidFill>
              </a:defRPr>
            </a:lvl1pPr>
            <a:lvl2pPr>
              <a:defRPr lang="en-US" sz="1050" smtClean="0">
                <a:solidFill>
                  <a:schemeClr val="bg1">
                    <a:lumMod val="50000"/>
                  </a:schemeClr>
                </a:solidFill>
              </a:defRPr>
            </a:lvl2pPr>
            <a:lvl3pPr>
              <a:defRPr lang="en-US" sz="900" smtClean="0">
                <a:solidFill>
                  <a:schemeClr val="bg1">
                    <a:lumMod val="50000"/>
                  </a:schemeClr>
                </a:solidFill>
              </a:defRPr>
            </a:lvl3pPr>
            <a:lvl4pPr>
              <a:defRPr lang="en-US" sz="825" smtClean="0">
                <a:solidFill>
                  <a:schemeClr val="bg1">
                    <a:lumMod val="50000"/>
                  </a:schemeClr>
                </a:solidFill>
              </a:defRPr>
            </a:lvl4pPr>
            <a:lvl5pPr>
              <a:defRPr lang="en-US" sz="825">
                <a:solidFill>
                  <a:schemeClr val="bg1">
                    <a:lumMod val="50000"/>
                  </a:schemeClr>
                </a:solidFill>
              </a:defRPr>
            </a:lvl5pPr>
          </a:lstStyle>
          <a:p>
            <a:pPr marL="0" lvl="0" indent="0">
              <a:lnSpc>
                <a:spcPct val="150000"/>
              </a:lnSpc>
              <a:spcAft>
                <a:spcPts val="900"/>
              </a:spcAft>
              <a:buNone/>
            </a:pPr>
            <a:r>
              <a:rPr lang="en-US" smtClean="0"/>
              <a:t>Click to edit Master text styles</a:t>
            </a:r>
          </a:p>
          <a:p>
            <a:pPr marL="0" lvl="1" indent="0">
              <a:lnSpc>
                <a:spcPct val="150000"/>
              </a:lnSpc>
              <a:spcAft>
                <a:spcPts val="900"/>
              </a:spcAft>
              <a:buNone/>
            </a:pPr>
            <a:r>
              <a:rPr lang="en-US" smtClean="0"/>
              <a:t>Second level</a:t>
            </a:r>
          </a:p>
          <a:p>
            <a:pPr marL="0" lvl="2" indent="0">
              <a:lnSpc>
                <a:spcPct val="150000"/>
              </a:lnSpc>
              <a:spcAft>
                <a:spcPts val="900"/>
              </a:spcAft>
              <a:buNone/>
            </a:pPr>
            <a:r>
              <a:rPr lang="en-US" smtClean="0"/>
              <a:t>Third level</a:t>
            </a:r>
          </a:p>
          <a:p>
            <a:pPr marL="0" lvl="3" indent="0">
              <a:lnSpc>
                <a:spcPct val="150000"/>
              </a:lnSpc>
              <a:spcAft>
                <a:spcPts val="900"/>
              </a:spcAft>
              <a:buNone/>
            </a:pPr>
            <a:r>
              <a:rPr lang="en-US" smtClean="0"/>
              <a:t>Fourth level</a:t>
            </a:r>
          </a:p>
          <a:p>
            <a:pPr marL="0" lvl="4" indent="0">
              <a:lnSpc>
                <a:spcPct val="150000"/>
              </a:lnSpc>
              <a:spcAft>
                <a:spcPts val="9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200" smtClean="0">
                <a:solidFill>
                  <a:schemeClr val="bg1">
                    <a:lumMod val="50000"/>
                  </a:schemeClr>
                </a:solidFill>
              </a:defRPr>
            </a:lvl1pPr>
            <a:lvl2pPr>
              <a:defRPr lang="en-US" sz="1050" smtClean="0">
                <a:solidFill>
                  <a:schemeClr val="bg1">
                    <a:lumMod val="50000"/>
                  </a:schemeClr>
                </a:solidFill>
              </a:defRPr>
            </a:lvl2pPr>
            <a:lvl3pPr>
              <a:defRPr lang="en-US" sz="900" smtClean="0">
                <a:solidFill>
                  <a:schemeClr val="bg1">
                    <a:lumMod val="50000"/>
                  </a:schemeClr>
                </a:solidFill>
              </a:defRPr>
            </a:lvl3pPr>
            <a:lvl4pPr>
              <a:defRPr lang="en-US" sz="825" smtClean="0">
                <a:solidFill>
                  <a:schemeClr val="bg1">
                    <a:lumMod val="50000"/>
                  </a:schemeClr>
                </a:solidFill>
              </a:defRPr>
            </a:lvl4pPr>
            <a:lvl5pPr>
              <a:defRPr lang="en-US" sz="825">
                <a:solidFill>
                  <a:schemeClr val="bg1">
                    <a:lumMod val="50000"/>
                  </a:schemeClr>
                </a:solidFill>
              </a:defRPr>
            </a:lvl5pPr>
          </a:lstStyle>
          <a:p>
            <a:pPr marL="0" lvl="0" indent="0">
              <a:lnSpc>
                <a:spcPct val="150000"/>
              </a:lnSpc>
              <a:spcAft>
                <a:spcPts val="900"/>
              </a:spcAft>
              <a:buNone/>
            </a:pPr>
            <a:r>
              <a:rPr lang="en-US" smtClean="0"/>
              <a:t>Click to edit Master text styles</a:t>
            </a:r>
          </a:p>
          <a:p>
            <a:pPr marL="0" lvl="1" indent="0">
              <a:lnSpc>
                <a:spcPct val="150000"/>
              </a:lnSpc>
              <a:spcAft>
                <a:spcPts val="900"/>
              </a:spcAft>
              <a:buNone/>
            </a:pPr>
            <a:r>
              <a:rPr lang="en-US" smtClean="0"/>
              <a:t>Second level</a:t>
            </a:r>
          </a:p>
          <a:p>
            <a:pPr marL="0" lvl="2" indent="0">
              <a:lnSpc>
                <a:spcPct val="150000"/>
              </a:lnSpc>
              <a:spcAft>
                <a:spcPts val="900"/>
              </a:spcAft>
              <a:buNone/>
            </a:pPr>
            <a:r>
              <a:rPr lang="en-US" smtClean="0"/>
              <a:t>Third level</a:t>
            </a:r>
          </a:p>
          <a:p>
            <a:pPr marL="0" lvl="3" indent="0">
              <a:lnSpc>
                <a:spcPct val="150000"/>
              </a:lnSpc>
              <a:spcAft>
                <a:spcPts val="900"/>
              </a:spcAft>
              <a:buNone/>
            </a:pPr>
            <a:r>
              <a:rPr lang="en-US" smtClean="0"/>
              <a:t>Fourth level</a:t>
            </a:r>
          </a:p>
          <a:p>
            <a:pPr marL="0" lvl="4" indent="0">
              <a:lnSpc>
                <a:spcPct val="150000"/>
              </a:lnSpc>
              <a:spcAft>
                <a:spcPts val="900"/>
              </a:spcAft>
              <a:buNone/>
            </a:pPr>
            <a:r>
              <a:rPr lang="en-US" smtClean="0"/>
              <a:t>Fifth level</a:t>
            </a:r>
            <a:endParaRPr lang="en-US"/>
          </a:p>
        </p:txBody>
      </p:sp>
      <p:sp>
        <p:nvSpPr>
          <p:cNvPr id="6" name="Footer Placeholder 5"/>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9" name="Rectangle 8"/>
          <p:cNvSpPr/>
          <p:nvPr userDrawn="1"/>
        </p:nvSpPr>
        <p:spPr>
          <a:xfrm>
            <a:off x="0" y="4"/>
            <a:ext cx="12192000" cy="45641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2" descr="https://hrm.com.tr/image/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51079" y="467953"/>
            <a:ext cx="1173347" cy="5866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28026" y="43343"/>
            <a:ext cx="1943161" cy="369332"/>
          </a:xfrm>
          <a:prstGeom prst="rect">
            <a:avLst/>
          </a:prstGeom>
          <a:noFill/>
        </p:spPr>
        <p:txBody>
          <a:bodyPr wrap="none" rtlCol="0">
            <a:spAutoFit/>
          </a:bodyPr>
          <a:lstStyle/>
          <a:p>
            <a:r>
              <a:rPr lang="tr-TR" sz="900" b="1" dirty="0" smtClean="0">
                <a:solidFill>
                  <a:schemeClr val="bg1"/>
                </a:solidFill>
              </a:rPr>
              <a:t>Alparslan</a:t>
            </a:r>
            <a:r>
              <a:rPr lang="tr-TR" sz="900" b="1" baseline="0" dirty="0" smtClean="0">
                <a:solidFill>
                  <a:schemeClr val="bg1"/>
                </a:solidFill>
              </a:rPr>
              <a:t> KULOĞLU, </a:t>
            </a:r>
            <a:r>
              <a:rPr lang="tr-TR" sz="900" b="1" baseline="0" dirty="0" err="1" smtClean="0">
                <a:solidFill>
                  <a:schemeClr val="bg1"/>
                </a:solidFill>
              </a:rPr>
              <a:t>B.Sc</a:t>
            </a:r>
            <a:r>
              <a:rPr lang="tr-TR" sz="900" b="1" baseline="0" dirty="0" smtClean="0">
                <a:solidFill>
                  <a:schemeClr val="bg1"/>
                </a:solidFill>
              </a:rPr>
              <a:t>., MBA </a:t>
            </a:r>
            <a:endParaRPr lang="en-GB" sz="900" b="1" baseline="0" dirty="0" smtClean="0">
              <a:solidFill>
                <a:schemeClr val="bg1"/>
              </a:solidFill>
            </a:endParaRPr>
          </a:p>
          <a:p>
            <a:r>
              <a:rPr lang="en-GB" sz="900" b="1" baseline="0" dirty="0" err="1" smtClean="0">
                <a:solidFill>
                  <a:schemeClr val="bg1"/>
                </a:solidFill>
              </a:rPr>
              <a:t>Prof.</a:t>
            </a:r>
            <a:r>
              <a:rPr lang="en-GB" sz="900" b="1" baseline="0" dirty="0" smtClean="0">
                <a:solidFill>
                  <a:schemeClr val="bg1"/>
                </a:solidFill>
              </a:rPr>
              <a:t> </a:t>
            </a:r>
            <a:r>
              <a:rPr lang="en-GB" sz="900" b="1" baseline="0" dirty="0" err="1" smtClean="0">
                <a:solidFill>
                  <a:schemeClr val="bg1"/>
                </a:solidFill>
              </a:rPr>
              <a:t>Dr.</a:t>
            </a:r>
            <a:r>
              <a:rPr lang="en-GB" sz="900" b="1" baseline="0" dirty="0" smtClean="0">
                <a:solidFill>
                  <a:schemeClr val="bg1"/>
                </a:solidFill>
              </a:rPr>
              <a:t> A. Egemen YILMAZ</a:t>
            </a:r>
            <a:endParaRPr lang="en-GB" sz="1800" b="1" dirty="0">
              <a:solidFill>
                <a:schemeClr val="bg1"/>
              </a:solidFill>
            </a:endParaRPr>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p:nvSpPr>
        <p:spPr>
          <a:xfrm>
            <a:off x="0" y="4"/>
            <a:ext cx="12192000" cy="532435"/>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09601" y="0"/>
            <a:ext cx="10737851" cy="1071780"/>
          </a:xfrm>
        </p:spPr>
        <p:txBody>
          <a:bodyPr anchor="b">
            <a:normAutofit/>
          </a:bodyPr>
          <a:lstStyle>
            <a:lvl1pPr>
              <a:defRPr sz="2700" b="1">
                <a:solidFill>
                  <a:schemeClr val="accent1">
                    <a:lumMod val="50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1489075"/>
            <a:ext cx="5156200" cy="64135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1851" y="2193929"/>
            <a:ext cx="5156200" cy="3978275"/>
          </a:xfrm>
        </p:spPr>
        <p:txBody>
          <a:bodyPr vert="horz" lIns="91440" tIns="45720" rIns="91440" bIns="45720" rtlCol="0">
            <a:normAutofit/>
          </a:bodyPr>
          <a:lstStyle>
            <a:lvl1pPr>
              <a:defRPr lang="en-US" sz="1200" smtClean="0">
                <a:solidFill>
                  <a:schemeClr val="bg1">
                    <a:lumMod val="50000"/>
                  </a:schemeClr>
                </a:solidFill>
              </a:defRPr>
            </a:lvl1pPr>
            <a:lvl2pPr>
              <a:defRPr lang="en-US" sz="1050" smtClean="0">
                <a:solidFill>
                  <a:schemeClr val="bg1">
                    <a:lumMod val="50000"/>
                  </a:schemeClr>
                </a:solidFill>
              </a:defRPr>
            </a:lvl2pPr>
            <a:lvl3pPr>
              <a:defRPr lang="en-US" sz="900" smtClean="0">
                <a:solidFill>
                  <a:schemeClr val="bg1">
                    <a:lumMod val="50000"/>
                  </a:schemeClr>
                </a:solidFill>
              </a:defRPr>
            </a:lvl3pPr>
            <a:lvl4pPr>
              <a:defRPr lang="en-US" sz="825" smtClean="0">
                <a:solidFill>
                  <a:schemeClr val="bg1">
                    <a:lumMod val="50000"/>
                  </a:schemeClr>
                </a:solidFill>
              </a:defRPr>
            </a:lvl4pPr>
            <a:lvl5pPr>
              <a:defRPr lang="en-US" sz="825">
                <a:solidFill>
                  <a:schemeClr val="bg1">
                    <a:lumMod val="50000"/>
                  </a:schemeClr>
                </a:solidFill>
              </a:defRPr>
            </a:lvl5pPr>
          </a:lstStyle>
          <a:p>
            <a:pPr marL="0" lvl="0" indent="0">
              <a:lnSpc>
                <a:spcPct val="150000"/>
              </a:lnSpc>
              <a:spcAft>
                <a:spcPts val="900"/>
              </a:spcAft>
              <a:buNone/>
            </a:pPr>
            <a:r>
              <a:rPr lang="en-US" smtClean="0"/>
              <a:t>Click to edit Master text styles</a:t>
            </a:r>
          </a:p>
          <a:p>
            <a:pPr marL="0" lvl="1" indent="0">
              <a:lnSpc>
                <a:spcPct val="150000"/>
              </a:lnSpc>
              <a:spcAft>
                <a:spcPts val="900"/>
              </a:spcAft>
              <a:buNone/>
            </a:pPr>
            <a:r>
              <a:rPr lang="en-US" smtClean="0"/>
              <a:t>Second level</a:t>
            </a:r>
          </a:p>
          <a:p>
            <a:pPr marL="0" lvl="2" indent="0">
              <a:lnSpc>
                <a:spcPct val="150000"/>
              </a:lnSpc>
              <a:spcAft>
                <a:spcPts val="900"/>
              </a:spcAft>
              <a:buNone/>
            </a:pPr>
            <a:r>
              <a:rPr lang="en-US" smtClean="0"/>
              <a:t>Third level</a:t>
            </a:r>
          </a:p>
          <a:p>
            <a:pPr marL="0" lvl="3" indent="0">
              <a:lnSpc>
                <a:spcPct val="150000"/>
              </a:lnSpc>
              <a:spcAft>
                <a:spcPts val="900"/>
              </a:spcAft>
              <a:buNone/>
            </a:pPr>
            <a:r>
              <a:rPr lang="en-US" smtClean="0"/>
              <a:t>Fourth level</a:t>
            </a:r>
          </a:p>
          <a:p>
            <a:pPr marL="0" lvl="4" indent="0">
              <a:lnSpc>
                <a:spcPct val="150000"/>
              </a:lnSpc>
              <a:spcAft>
                <a:spcPts val="900"/>
              </a:spcAft>
              <a:buNone/>
            </a:pPr>
            <a:r>
              <a:rPr lang="en-US" smtClean="0"/>
              <a:t>Fifth level</a:t>
            </a:r>
            <a:endParaRPr lang="en-US" dirty="0"/>
          </a:p>
        </p:txBody>
      </p:sp>
      <p:sp>
        <p:nvSpPr>
          <p:cNvPr id="5" name="Text Placeholder 4"/>
          <p:cNvSpPr>
            <a:spLocks noGrp="1"/>
          </p:cNvSpPr>
          <p:nvPr>
            <p:ph type="body" sz="quarter" idx="3"/>
          </p:nvPr>
        </p:nvSpPr>
        <p:spPr>
          <a:xfrm>
            <a:off x="6189665" y="1489075"/>
            <a:ext cx="5157787" cy="641350"/>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89665" y="2193929"/>
            <a:ext cx="5157787" cy="3978275"/>
          </a:xfrm>
        </p:spPr>
        <p:txBody>
          <a:bodyPr vert="horz" lIns="91440" tIns="45720" rIns="91440" bIns="45720" rtlCol="0">
            <a:normAutofit/>
          </a:bodyPr>
          <a:lstStyle>
            <a:lvl1pPr>
              <a:defRPr lang="en-US" sz="1200" smtClean="0">
                <a:solidFill>
                  <a:schemeClr val="bg1">
                    <a:lumMod val="50000"/>
                  </a:schemeClr>
                </a:solidFill>
              </a:defRPr>
            </a:lvl1pPr>
            <a:lvl2pPr>
              <a:defRPr lang="en-US" sz="1050" smtClean="0">
                <a:solidFill>
                  <a:schemeClr val="bg1">
                    <a:lumMod val="50000"/>
                  </a:schemeClr>
                </a:solidFill>
              </a:defRPr>
            </a:lvl2pPr>
            <a:lvl3pPr>
              <a:defRPr lang="en-US" sz="900" smtClean="0">
                <a:solidFill>
                  <a:schemeClr val="bg1">
                    <a:lumMod val="50000"/>
                  </a:schemeClr>
                </a:solidFill>
              </a:defRPr>
            </a:lvl3pPr>
            <a:lvl4pPr>
              <a:defRPr lang="en-US" sz="825" smtClean="0">
                <a:solidFill>
                  <a:schemeClr val="bg1">
                    <a:lumMod val="50000"/>
                  </a:schemeClr>
                </a:solidFill>
              </a:defRPr>
            </a:lvl4pPr>
            <a:lvl5pPr>
              <a:defRPr lang="en-US" sz="825">
                <a:solidFill>
                  <a:schemeClr val="bg1">
                    <a:lumMod val="50000"/>
                  </a:schemeClr>
                </a:solidFill>
              </a:defRPr>
            </a:lvl5pPr>
          </a:lstStyle>
          <a:p>
            <a:pPr marL="0" lvl="0" indent="0">
              <a:lnSpc>
                <a:spcPct val="150000"/>
              </a:lnSpc>
              <a:spcAft>
                <a:spcPts val="900"/>
              </a:spcAft>
              <a:buNone/>
            </a:pPr>
            <a:r>
              <a:rPr lang="en-US" smtClean="0"/>
              <a:t>Click to edit Master text styles</a:t>
            </a:r>
          </a:p>
          <a:p>
            <a:pPr marL="0" lvl="1" indent="0">
              <a:lnSpc>
                <a:spcPct val="150000"/>
              </a:lnSpc>
              <a:spcAft>
                <a:spcPts val="900"/>
              </a:spcAft>
              <a:buNone/>
            </a:pPr>
            <a:r>
              <a:rPr lang="en-US" smtClean="0"/>
              <a:t>Second level</a:t>
            </a:r>
          </a:p>
          <a:p>
            <a:pPr marL="0" lvl="2" indent="0">
              <a:lnSpc>
                <a:spcPct val="150000"/>
              </a:lnSpc>
              <a:spcAft>
                <a:spcPts val="900"/>
              </a:spcAft>
              <a:buNone/>
            </a:pPr>
            <a:r>
              <a:rPr lang="en-US" smtClean="0"/>
              <a:t>Third level</a:t>
            </a:r>
          </a:p>
          <a:p>
            <a:pPr marL="0" lvl="3" indent="0">
              <a:lnSpc>
                <a:spcPct val="150000"/>
              </a:lnSpc>
              <a:spcAft>
                <a:spcPts val="900"/>
              </a:spcAft>
              <a:buNone/>
            </a:pPr>
            <a:r>
              <a:rPr lang="en-US" smtClean="0"/>
              <a:t>Fourth level</a:t>
            </a:r>
          </a:p>
          <a:p>
            <a:pPr marL="0" lvl="4" indent="0">
              <a:lnSpc>
                <a:spcPct val="150000"/>
              </a:lnSpc>
              <a:spcAft>
                <a:spcPts val="900"/>
              </a:spcAft>
              <a:buNone/>
            </a:pPr>
            <a:r>
              <a:rPr lang="en-US" smtClean="0"/>
              <a:t>Fifth level</a:t>
            </a:r>
            <a:endParaRPr lang="en-US"/>
          </a:p>
        </p:txBody>
      </p:sp>
      <p:sp>
        <p:nvSpPr>
          <p:cNvPr id="8" name="Footer Placeholder 7"/>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a:p>
        </p:txBody>
      </p:sp>
      <p:sp>
        <p:nvSpPr>
          <p:cNvPr id="11" name="Rectangle 10"/>
          <p:cNvSpPr/>
          <p:nvPr userDrawn="1"/>
        </p:nvSpPr>
        <p:spPr>
          <a:xfrm>
            <a:off x="0" y="4"/>
            <a:ext cx="12192000" cy="5324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userDrawn="1"/>
        </p:nvSpPr>
        <p:spPr>
          <a:xfrm>
            <a:off x="-28026" y="43343"/>
            <a:ext cx="1943161" cy="369332"/>
          </a:xfrm>
          <a:prstGeom prst="rect">
            <a:avLst/>
          </a:prstGeom>
          <a:noFill/>
        </p:spPr>
        <p:txBody>
          <a:bodyPr wrap="none" rtlCol="0">
            <a:spAutoFit/>
          </a:bodyPr>
          <a:lstStyle/>
          <a:p>
            <a:r>
              <a:rPr lang="tr-TR" sz="900" b="1" dirty="0" smtClean="0">
                <a:solidFill>
                  <a:schemeClr val="bg1"/>
                </a:solidFill>
              </a:rPr>
              <a:t>Alparslan</a:t>
            </a:r>
            <a:r>
              <a:rPr lang="tr-TR" sz="900" b="1" baseline="0" dirty="0" smtClean="0">
                <a:solidFill>
                  <a:schemeClr val="bg1"/>
                </a:solidFill>
              </a:rPr>
              <a:t> KULOĞLU, </a:t>
            </a:r>
            <a:r>
              <a:rPr lang="tr-TR" sz="900" b="1" baseline="0" dirty="0" err="1" smtClean="0">
                <a:solidFill>
                  <a:schemeClr val="bg1"/>
                </a:solidFill>
              </a:rPr>
              <a:t>B.Sc</a:t>
            </a:r>
            <a:r>
              <a:rPr lang="tr-TR" sz="900" b="1" baseline="0" dirty="0" smtClean="0">
                <a:solidFill>
                  <a:schemeClr val="bg1"/>
                </a:solidFill>
              </a:rPr>
              <a:t>., MBA </a:t>
            </a:r>
            <a:endParaRPr lang="en-GB" sz="900" b="1" baseline="0" dirty="0" smtClean="0">
              <a:solidFill>
                <a:schemeClr val="bg1"/>
              </a:solidFill>
            </a:endParaRPr>
          </a:p>
          <a:p>
            <a:r>
              <a:rPr lang="en-GB" sz="900" b="1" baseline="0" dirty="0" err="1" smtClean="0">
                <a:solidFill>
                  <a:schemeClr val="bg1"/>
                </a:solidFill>
              </a:rPr>
              <a:t>Prof.</a:t>
            </a:r>
            <a:r>
              <a:rPr lang="en-GB" sz="900" b="1" baseline="0" dirty="0" smtClean="0">
                <a:solidFill>
                  <a:schemeClr val="bg1"/>
                </a:solidFill>
              </a:rPr>
              <a:t> </a:t>
            </a:r>
            <a:r>
              <a:rPr lang="en-GB" sz="900" b="1" baseline="0" dirty="0" err="1" smtClean="0">
                <a:solidFill>
                  <a:schemeClr val="bg1"/>
                </a:solidFill>
              </a:rPr>
              <a:t>Dr.</a:t>
            </a:r>
            <a:r>
              <a:rPr lang="en-GB" sz="900" b="1" baseline="0" dirty="0" smtClean="0">
                <a:solidFill>
                  <a:schemeClr val="bg1"/>
                </a:solidFill>
              </a:rPr>
              <a:t> A. Egemen YILMAZ</a:t>
            </a:r>
            <a:endParaRPr lang="en-GB" sz="1800" b="1" dirty="0">
              <a:solidFill>
                <a:schemeClr val="bg1"/>
              </a:solidFill>
            </a:endParaRPr>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Rectangle 5"/>
          <p:cNvSpPr/>
          <p:nvPr/>
        </p:nvSpPr>
        <p:spPr>
          <a:xfrm>
            <a:off x="0" y="4"/>
            <a:ext cx="12192000" cy="5555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09600" y="2"/>
            <a:ext cx="10744200" cy="1102601"/>
          </a:xfrm>
        </p:spPr>
        <p:txBody>
          <a:bodyPr anchor="b">
            <a:normAutofit/>
          </a:bodyPr>
          <a:lstStyle>
            <a:lvl1pPr algn="ctr">
              <a:defRPr sz="2700" b="1">
                <a:solidFill>
                  <a:schemeClr val="accent1">
                    <a:lumMod val="50000"/>
                  </a:schemeClr>
                </a:solidFill>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a:p>
        </p:txBody>
      </p:sp>
      <p:sp>
        <p:nvSpPr>
          <p:cNvPr id="7" name="Rectangle 6"/>
          <p:cNvSpPr/>
          <p:nvPr userDrawn="1"/>
        </p:nvSpPr>
        <p:spPr>
          <a:xfrm>
            <a:off x="0" y="4"/>
            <a:ext cx="12192000" cy="5555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2" descr="https://hrm.com.tr/image/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51079" y="467953"/>
            <a:ext cx="1173347" cy="5866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userDrawn="1"/>
        </p:nvSpPr>
        <p:spPr>
          <a:xfrm>
            <a:off x="-28026" y="43343"/>
            <a:ext cx="1943161" cy="369332"/>
          </a:xfrm>
          <a:prstGeom prst="rect">
            <a:avLst/>
          </a:prstGeom>
          <a:noFill/>
        </p:spPr>
        <p:txBody>
          <a:bodyPr wrap="none" rtlCol="0">
            <a:spAutoFit/>
          </a:bodyPr>
          <a:lstStyle/>
          <a:p>
            <a:r>
              <a:rPr lang="tr-TR" sz="900" b="1" dirty="0" smtClean="0">
                <a:solidFill>
                  <a:schemeClr val="bg1"/>
                </a:solidFill>
              </a:rPr>
              <a:t>Alparslan</a:t>
            </a:r>
            <a:r>
              <a:rPr lang="tr-TR" sz="900" b="1" baseline="0" dirty="0" smtClean="0">
                <a:solidFill>
                  <a:schemeClr val="bg1"/>
                </a:solidFill>
              </a:rPr>
              <a:t> KULOĞLU, </a:t>
            </a:r>
            <a:r>
              <a:rPr lang="tr-TR" sz="900" b="1" baseline="0" dirty="0" err="1" smtClean="0">
                <a:solidFill>
                  <a:schemeClr val="bg1"/>
                </a:solidFill>
              </a:rPr>
              <a:t>B.Sc</a:t>
            </a:r>
            <a:r>
              <a:rPr lang="tr-TR" sz="900" b="1" baseline="0" dirty="0" smtClean="0">
                <a:solidFill>
                  <a:schemeClr val="bg1"/>
                </a:solidFill>
              </a:rPr>
              <a:t>., MBA </a:t>
            </a:r>
            <a:endParaRPr lang="en-GB" sz="900" b="1" baseline="0" dirty="0" smtClean="0">
              <a:solidFill>
                <a:schemeClr val="bg1"/>
              </a:solidFill>
            </a:endParaRPr>
          </a:p>
          <a:p>
            <a:r>
              <a:rPr lang="en-GB" sz="900" b="1" baseline="0" dirty="0" err="1" smtClean="0">
                <a:solidFill>
                  <a:schemeClr val="bg1"/>
                </a:solidFill>
              </a:rPr>
              <a:t>Prof.</a:t>
            </a:r>
            <a:r>
              <a:rPr lang="en-GB" sz="900" b="1" baseline="0" dirty="0" smtClean="0">
                <a:solidFill>
                  <a:schemeClr val="bg1"/>
                </a:solidFill>
              </a:rPr>
              <a:t> </a:t>
            </a:r>
            <a:r>
              <a:rPr lang="en-GB" sz="900" b="1" baseline="0" dirty="0" err="1" smtClean="0">
                <a:solidFill>
                  <a:schemeClr val="bg1"/>
                </a:solidFill>
              </a:rPr>
              <a:t>Dr.</a:t>
            </a:r>
            <a:r>
              <a:rPr lang="en-GB" sz="900" b="1" baseline="0" dirty="0" smtClean="0">
                <a:solidFill>
                  <a:schemeClr val="bg1"/>
                </a:solidFill>
              </a:rPr>
              <a:t> A. Egemen YILMAZ</a:t>
            </a:r>
            <a:endParaRPr lang="en-GB" sz="1800" b="1" dirty="0">
              <a:solidFill>
                <a:schemeClr val="bg1"/>
              </a:solidFill>
            </a:endParaRPr>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a:p>
        </p:txBody>
      </p:sp>
      <p:sp>
        <p:nvSpPr>
          <p:cNvPr id="5" name="TextBox 4"/>
          <p:cNvSpPr txBox="1"/>
          <p:nvPr userDrawn="1"/>
        </p:nvSpPr>
        <p:spPr>
          <a:xfrm>
            <a:off x="1" y="8499"/>
            <a:ext cx="1879041" cy="369332"/>
          </a:xfrm>
          <a:prstGeom prst="rect">
            <a:avLst/>
          </a:prstGeom>
          <a:noFill/>
        </p:spPr>
        <p:txBody>
          <a:bodyPr wrap="none" rtlCol="0">
            <a:spAutoFit/>
          </a:bodyPr>
          <a:lstStyle/>
          <a:p>
            <a:r>
              <a:rPr lang="en-GB" sz="900" b="1" dirty="0" err="1" smtClean="0">
                <a:solidFill>
                  <a:schemeClr val="accent1">
                    <a:lumMod val="50000"/>
                  </a:schemeClr>
                </a:solidFill>
              </a:rPr>
              <a:t>Alparslan</a:t>
            </a:r>
            <a:r>
              <a:rPr lang="en-GB" sz="900" b="1" dirty="0" smtClean="0">
                <a:solidFill>
                  <a:schemeClr val="accent1">
                    <a:lumMod val="50000"/>
                  </a:schemeClr>
                </a:solidFill>
              </a:rPr>
              <a:t> KULOĞLU, </a:t>
            </a:r>
            <a:r>
              <a:rPr lang="tr-TR" sz="900" b="1" dirty="0" err="1" smtClean="0">
                <a:solidFill>
                  <a:schemeClr val="accent1">
                    <a:lumMod val="50000"/>
                  </a:schemeClr>
                </a:solidFill>
              </a:rPr>
              <a:t>B.Sc</a:t>
            </a:r>
            <a:r>
              <a:rPr lang="tr-TR" sz="900" b="1" dirty="0" smtClean="0">
                <a:solidFill>
                  <a:schemeClr val="accent1">
                    <a:lumMod val="50000"/>
                  </a:schemeClr>
                </a:solidFill>
              </a:rPr>
              <a:t>, </a:t>
            </a:r>
            <a:r>
              <a:rPr lang="en-GB" sz="900" b="1" dirty="0" smtClean="0">
                <a:solidFill>
                  <a:schemeClr val="accent1">
                    <a:lumMod val="50000"/>
                  </a:schemeClr>
                </a:solidFill>
              </a:rPr>
              <a:t>MBA</a:t>
            </a:r>
          </a:p>
          <a:p>
            <a:r>
              <a:rPr lang="en-GB" sz="900" b="1" dirty="0" err="1" smtClean="0">
                <a:solidFill>
                  <a:schemeClr val="accent1">
                    <a:lumMod val="50000"/>
                  </a:schemeClr>
                </a:solidFill>
              </a:rPr>
              <a:t>Prof.</a:t>
            </a:r>
            <a:r>
              <a:rPr lang="en-GB" sz="900" b="1" dirty="0" smtClean="0">
                <a:solidFill>
                  <a:schemeClr val="accent1">
                    <a:lumMod val="50000"/>
                  </a:schemeClr>
                </a:solidFill>
              </a:rPr>
              <a:t> </a:t>
            </a:r>
            <a:r>
              <a:rPr lang="en-GB" sz="900" b="1" dirty="0" err="1" smtClean="0">
                <a:solidFill>
                  <a:schemeClr val="accent1">
                    <a:lumMod val="50000"/>
                  </a:schemeClr>
                </a:solidFill>
              </a:rPr>
              <a:t>Dr.</a:t>
            </a:r>
            <a:r>
              <a:rPr lang="en-GB" sz="900" b="1" dirty="0" smtClean="0">
                <a:solidFill>
                  <a:schemeClr val="accent1">
                    <a:lumMod val="50000"/>
                  </a:schemeClr>
                </a:solidFill>
              </a:rPr>
              <a:t> A. </a:t>
            </a:r>
            <a:r>
              <a:rPr lang="en-GB" sz="900" b="1" dirty="0" err="1" smtClean="0">
                <a:solidFill>
                  <a:schemeClr val="accent1">
                    <a:lumMod val="50000"/>
                  </a:schemeClr>
                </a:solidFill>
              </a:rPr>
              <a:t>Egemen</a:t>
            </a:r>
            <a:r>
              <a:rPr lang="en-GB" sz="900" b="1" dirty="0" smtClean="0">
                <a:solidFill>
                  <a:schemeClr val="accent1">
                    <a:lumMod val="50000"/>
                  </a:schemeClr>
                </a:solidFill>
              </a:rPr>
              <a:t> YILMAZ</a:t>
            </a:r>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b="1">
                <a:solidFill>
                  <a:schemeClr val="accent1">
                    <a:lumMod val="50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vert="horz" lIns="91440" tIns="45720" rIns="91440" bIns="45720" rtlCol="0">
            <a:normAutofit/>
          </a:bodyPr>
          <a:lstStyle>
            <a:lvl1pPr>
              <a:defRPr lang="en-US" sz="1200" smtClean="0">
                <a:solidFill>
                  <a:schemeClr val="bg1">
                    <a:lumMod val="50000"/>
                  </a:schemeClr>
                </a:solidFill>
              </a:defRPr>
            </a:lvl1pPr>
            <a:lvl2pPr>
              <a:defRPr lang="en-US" sz="1050" smtClean="0">
                <a:solidFill>
                  <a:schemeClr val="bg1">
                    <a:lumMod val="50000"/>
                  </a:schemeClr>
                </a:solidFill>
              </a:defRPr>
            </a:lvl2pPr>
            <a:lvl3pPr>
              <a:defRPr lang="en-US" sz="900" smtClean="0">
                <a:solidFill>
                  <a:schemeClr val="bg1">
                    <a:lumMod val="50000"/>
                  </a:schemeClr>
                </a:solidFill>
              </a:defRPr>
            </a:lvl3pPr>
            <a:lvl4pPr>
              <a:defRPr lang="en-US" sz="825" smtClean="0">
                <a:solidFill>
                  <a:schemeClr val="bg1">
                    <a:lumMod val="50000"/>
                  </a:schemeClr>
                </a:solidFill>
              </a:defRPr>
            </a:lvl4pPr>
            <a:lvl5pPr>
              <a:defRPr lang="en-US" sz="825">
                <a:solidFill>
                  <a:schemeClr val="bg1">
                    <a:lumMod val="50000"/>
                  </a:schemeClr>
                </a:solidFill>
              </a:defRPr>
            </a:lvl5pPr>
          </a:lstStyle>
          <a:p>
            <a:pPr marL="0" lvl="0" indent="0">
              <a:lnSpc>
                <a:spcPct val="150000"/>
              </a:lnSpc>
              <a:spcAft>
                <a:spcPts val="900"/>
              </a:spcAft>
              <a:buNone/>
            </a:pPr>
            <a:r>
              <a:rPr lang="en-US" smtClean="0"/>
              <a:t>Click to edit Master text styles</a:t>
            </a:r>
          </a:p>
          <a:p>
            <a:pPr marL="0" lvl="1" indent="0">
              <a:lnSpc>
                <a:spcPct val="150000"/>
              </a:lnSpc>
              <a:spcAft>
                <a:spcPts val="900"/>
              </a:spcAft>
              <a:buNone/>
            </a:pPr>
            <a:r>
              <a:rPr lang="en-US" smtClean="0"/>
              <a:t>Second level</a:t>
            </a:r>
          </a:p>
          <a:p>
            <a:pPr marL="0" lvl="2" indent="0">
              <a:lnSpc>
                <a:spcPct val="150000"/>
              </a:lnSpc>
              <a:spcAft>
                <a:spcPts val="900"/>
              </a:spcAft>
              <a:buNone/>
            </a:pPr>
            <a:r>
              <a:rPr lang="en-US" smtClean="0"/>
              <a:t>Third level</a:t>
            </a:r>
          </a:p>
          <a:p>
            <a:pPr marL="0" lvl="3" indent="0">
              <a:lnSpc>
                <a:spcPct val="150000"/>
              </a:lnSpc>
              <a:spcAft>
                <a:spcPts val="900"/>
              </a:spcAft>
              <a:buNone/>
            </a:pPr>
            <a:r>
              <a:rPr lang="en-US" smtClean="0"/>
              <a:t>Fourth level</a:t>
            </a:r>
          </a:p>
          <a:p>
            <a:pPr marL="0" lvl="4" indent="0">
              <a:lnSpc>
                <a:spcPct val="150000"/>
              </a:lnSpc>
              <a:spcAft>
                <a:spcPts val="9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6" name="Footer Placeholder 5"/>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TextBox 7"/>
          <p:cNvSpPr txBox="1"/>
          <p:nvPr userDrawn="1"/>
        </p:nvSpPr>
        <p:spPr>
          <a:xfrm>
            <a:off x="1" y="4135"/>
            <a:ext cx="1911101" cy="369332"/>
          </a:xfrm>
          <a:prstGeom prst="rect">
            <a:avLst/>
          </a:prstGeom>
          <a:noFill/>
        </p:spPr>
        <p:txBody>
          <a:bodyPr wrap="none" rtlCol="0">
            <a:spAutoFit/>
          </a:bodyPr>
          <a:lstStyle/>
          <a:p>
            <a:r>
              <a:rPr lang="en-GB" sz="900" b="1" dirty="0" err="1" smtClean="0">
                <a:solidFill>
                  <a:schemeClr val="accent1">
                    <a:lumMod val="50000"/>
                  </a:schemeClr>
                </a:solidFill>
              </a:rPr>
              <a:t>Alparslan</a:t>
            </a:r>
            <a:r>
              <a:rPr lang="en-GB" sz="900" b="1" dirty="0" smtClean="0">
                <a:solidFill>
                  <a:schemeClr val="accent1">
                    <a:lumMod val="50000"/>
                  </a:schemeClr>
                </a:solidFill>
              </a:rPr>
              <a:t> KULOĞLU, </a:t>
            </a:r>
            <a:r>
              <a:rPr lang="tr-TR" sz="900" b="1" dirty="0" err="1" smtClean="0">
                <a:solidFill>
                  <a:schemeClr val="accent1">
                    <a:lumMod val="50000"/>
                  </a:schemeClr>
                </a:solidFill>
              </a:rPr>
              <a:t>B.Sc</a:t>
            </a:r>
            <a:r>
              <a:rPr lang="tr-TR" sz="900" b="1" dirty="0" smtClean="0">
                <a:solidFill>
                  <a:schemeClr val="accent1">
                    <a:lumMod val="50000"/>
                  </a:schemeClr>
                </a:solidFill>
              </a:rPr>
              <a:t>.,</a:t>
            </a:r>
            <a:r>
              <a:rPr lang="tr-TR" sz="900" b="1" baseline="0" dirty="0" smtClean="0">
                <a:solidFill>
                  <a:schemeClr val="accent1">
                    <a:lumMod val="50000"/>
                  </a:schemeClr>
                </a:solidFill>
              </a:rPr>
              <a:t> </a:t>
            </a:r>
            <a:r>
              <a:rPr lang="en-GB" sz="900" b="1" dirty="0" smtClean="0">
                <a:solidFill>
                  <a:schemeClr val="accent1">
                    <a:lumMod val="50000"/>
                  </a:schemeClr>
                </a:solidFill>
              </a:rPr>
              <a:t>MBA</a:t>
            </a:r>
          </a:p>
          <a:p>
            <a:r>
              <a:rPr lang="en-GB" sz="900" b="1" dirty="0" err="1" smtClean="0">
                <a:solidFill>
                  <a:schemeClr val="accent1">
                    <a:lumMod val="50000"/>
                  </a:schemeClr>
                </a:solidFill>
              </a:rPr>
              <a:t>Prof.</a:t>
            </a:r>
            <a:r>
              <a:rPr lang="en-GB" sz="900" b="1" dirty="0" smtClean="0">
                <a:solidFill>
                  <a:schemeClr val="accent1">
                    <a:lumMod val="50000"/>
                  </a:schemeClr>
                </a:solidFill>
              </a:rPr>
              <a:t> </a:t>
            </a:r>
            <a:r>
              <a:rPr lang="en-GB" sz="900" b="1" dirty="0" err="1" smtClean="0">
                <a:solidFill>
                  <a:schemeClr val="accent1">
                    <a:lumMod val="50000"/>
                  </a:schemeClr>
                </a:solidFill>
              </a:rPr>
              <a:t>Dr.</a:t>
            </a:r>
            <a:r>
              <a:rPr lang="en-GB" sz="900" b="1" dirty="0" smtClean="0">
                <a:solidFill>
                  <a:schemeClr val="accent1">
                    <a:lumMod val="50000"/>
                  </a:schemeClr>
                </a:solidFill>
              </a:rPr>
              <a:t> A. </a:t>
            </a:r>
            <a:r>
              <a:rPr lang="en-GB" sz="900" b="1" dirty="0" err="1" smtClean="0">
                <a:solidFill>
                  <a:schemeClr val="accent1">
                    <a:lumMod val="50000"/>
                  </a:schemeClr>
                </a:solidFill>
              </a:rPr>
              <a:t>Egemen</a:t>
            </a:r>
            <a:r>
              <a:rPr lang="en-GB" sz="900" b="1" dirty="0" smtClean="0">
                <a:solidFill>
                  <a:schemeClr val="accent1">
                    <a:lumMod val="50000"/>
                  </a:schemeClr>
                </a:solidFill>
              </a:rPr>
              <a:t> YILMAZ</a:t>
            </a:r>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b="1">
                <a:solidFill>
                  <a:schemeClr val="accent1">
                    <a:lumMod val="50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31"/>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6" name="Footer Placeholder 5"/>
          <p:cNvSpPr>
            <a:spLocks noGrp="1"/>
          </p:cNvSpPr>
          <p:nvPr>
            <p:ph type="ftr" sz="quarter" idx="11"/>
          </p:nvPr>
        </p:nvSpPr>
        <p:spPr>
          <a:xfrm>
            <a:off x="4222682" y="6356356"/>
            <a:ext cx="3321121" cy="365125"/>
          </a:xfrm>
          <a:prstGeom prst="rect">
            <a:avLst/>
          </a:prstGeom>
        </p:spPr>
        <p:txBody>
          <a:bodyPr/>
          <a:lstStyle/>
          <a:p>
            <a:r>
              <a:rPr lang="tr-TR" dirty="0" smtClean="0"/>
              <a:t>ROKETSAN A.Ş.</a:t>
            </a:r>
            <a:endParaRPr lang="en-US" dirty="0" smtClean="0"/>
          </a:p>
          <a:p>
            <a:r>
              <a:rPr lang="tr-TR" dirty="0" err="1" smtClean="0"/>
              <a:t>EtkiliSunum</a:t>
            </a:r>
            <a:r>
              <a:rPr lang="tr-TR" dirty="0" smtClean="0"/>
              <a:t> ve Raporlama Teknikleri </a:t>
            </a:r>
            <a:r>
              <a:rPr lang="en-US" dirty="0" err="1" smtClean="0"/>
              <a:t>Eğitimi</a:t>
            </a:r>
            <a:endParaRPr lang="en-US" dirty="0" smtClean="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a:p>
        </p:txBody>
      </p:sp>
      <p:sp>
        <p:nvSpPr>
          <p:cNvPr id="8" name="TextBox 7"/>
          <p:cNvSpPr txBox="1"/>
          <p:nvPr userDrawn="1"/>
        </p:nvSpPr>
        <p:spPr>
          <a:xfrm>
            <a:off x="1" y="45231"/>
            <a:ext cx="1943161" cy="369332"/>
          </a:xfrm>
          <a:prstGeom prst="rect">
            <a:avLst/>
          </a:prstGeom>
          <a:noFill/>
        </p:spPr>
        <p:txBody>
          <a:bodyPr wrap="none" rtlCol="0">
            <a:spAutoFit/>
          </a:bodyPr>
          <a:lstStyle/>
          <a:p>
            <a:r>
              <a:rPr lang="en-GB" sz="900" b="1" dirty="0" err="1" smtClean="0">
                <a:solidFill>
                  <a:schemeClr val="accent1">
                    <a:lumMod val="50000"/>
                  </a:schemeClr>
                </a:solidFill>
              </a:rPr>
              <a:t>Alparslan</a:t>
            </a:r>
            <a:r>
              <a:rPr lang="en-GB" sz="900" b="1" dirty="0" smtClean="0">
                <a:solidFill>
                  <a:schemeClr val="accent1">
                    <a:lumMod val="50000"/>
                  </a:schemeClr>
                </a:solidFill>
              </a:rPr>
              <a:t> KULOĞLU, </a:t>
            </a:r>
            <a:r>
              <a:rPr lang="tr-TR" sz="900" b="1" dirty="0" smtClean="0">
                <a:solidFill>
                  <a:schemeClr val="accent1">
                    <a:lumMod val="50000"/>
                  </a:schemeClr>
                </a:solidFill>
              </a:rPr>
              <a:t>B. </a:t>
            </a:r>
            <a:r>
              <a:rPr lang="tr-TR" sz="900" b="1" dirty="0" err="1" smtClean="0">
                <a:solidFill>
                  <a:schemeClr val="accent1">
                    <a:lumMod val="50000"/>
                  </a:schemeClr>
                </a:solidFill>
              </a:rPr>
              <a:t>Sc</a:t>
            </a:r>
            <a:r>
              <a:rPr lang="tr-TR" sz="900" b="1" dirty="0" smtClean="0">
                <a:solidFill>
                  <a:schemeClr val="accent1">
                    <a:lumMod val="50000"/>
                  </a:schemeClr>
                </a:solidFill>
              </a:rPr>
              <a:t>., </a:t>
            </a:r>
            <a:r>
              <a:rPr lang="en-GB" sz="900" b="1" dirty="0" smtClean="0">
                <a:solidFill>
                  <a:schemeClr val="accent1">
                    <a:lumMod val="50000"/>
                  </a:schemeClr>
                </a:solidFill>
              </a:rPr>
              <a:t>MBA</a:t>
            </a:r>
          </a:p>
          <a:p>
            <a:r>
              <a:rPr lang="en-GB" sz="900" b="1" dirty="0" err="1" smtClean="0">
                <a:solidFill>
                  <a:schemeClr val="accent1">
                    <a:lumMod val="50000"/>
                  </a:schemeClr>
                </a:solidFill>
              </a:rPr>
              <a:t>Prof.</a:t>
            </a:r>
            <a:r>
              <a:rPr lang="en-GB" sz="900" b="1" dirty="0" smtClean="0">
                <a:solidFill>
                  <a:schemeClr val="accent1">
                    <a:lumMod val="50000"/>
                  </a:schemeClr>
                </a:solidFill>
              </a:rPr>
              <a:t> </a:t>
            </a:r>
            <a:r>
              <a:rPr lang="en-GB" sz="900" b="1" dirty="0" err="1" smtClean="0">
                <a:solidFill>
                  <a:schemeClr val="accent1">
                    <a:lumMod val="50000"/>
                  </a:schemeClr>
                </a:solidFill>
              </a:rPr>
              <a:t>Dr.</a:t>
            </a:r>
            <a:r>
              <a:rPr lang="en-GB" sz="900" b="1" dirty="0" smtClean="0">
                <a:solidFill>
                  <a:schemeClr val="accent1">
                    <a:lumMod val="50000"/>
                  </a:schemeClr>
                </a:solidFill>
              </a:rPr>
              <a:t> A. </a:t>
            </a:r>
            <a:r>
              <a:rPr lang="en-GB" sz="900" b="1" dirty="0" err="1" smtClean="0">
                <a:solidFill>
                  <a:schemeClr val="accent1">
                    <a:lumMod val="50000"/>
                  </a:schemeClr>
                </a:solidFill>
              </a:rPr>
              <a:t>Egemen</a:t>
            </a:r>
            <a:r>
              <a:rPr lang="en-GB" sz="900" b="1" dirty="0" smtClean="0">
                <a:solidFill>
                  <a:schemeClr val="accent1">
                    <a:lumMod val="50000"/>
                  </a:schemeClr>
                </a:solidFill>
              </a:rPr>
              <a:t> YILMAZ</a:t>
            </a:r>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ct val="3000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ct val="30000"/>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espncricinfo.com/story/which-top-cricket-city-would-win-the-world-cup-1196522"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bbc.com/worklife/article/20170530-the-avocado-toast-index-how-many-breakfasts-to-buy-a-house"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rinachi.github.io/data-design-builds/ch18.html"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weforum.org/agenda/2018/05/63-trillion-of-world-debt-in-one-visualization"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rigorousthemes.com/blog/bad-data-visualization-examples/"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www.thecricketmonthly.com/story/1181193"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s://twitter.com/MohapatraHemant/status/112021260904565555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rinachi.github.io/data-design-builds/ch18.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twitter.com/tbiesheuvel/status/1032169655996219392"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the-ken.com/story/grofers-bet-on-value-customer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www.espncricinfo.com/story/_/id/27143430/kane-williamson-hand-steadies-new-zealand-ship"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wellcome.ac.uk/sites/default/files/wellcome-global-monitor-2018.pdf"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livemint.com/news/india/india-s-workforce-is-masculinising-rapidly-1560150389726.html"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www.espncricinfo.com/story/_/id/26927142/how-india-beat-australia"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www.espncricinfo.com/story/_/id/26574308/no-complaints-andre-russell-batting-position-dinesh-karthik"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twitter.com/MilanV/status/1114950062877155329"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jotform.com/blog/bad-data-visualiz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rinachi.github.io/data-design-builds/ch18.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analythical.com/blog/examples-of-awful-data-visualization"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nalythical.com/blog/examples-of-awful-data-visualization"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nalythical.com/blog/examples-of-awful-data-visualization"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www.livemint.com/companies/news/l-t-declares-its-love-but-mindtree-unmoved-1553016618238.htm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https://www.livemint.com/Politics/3b1jc0XjgzQ2E0NE5T74HP/How-Lok-Sabha-will-look-if-people-vote-as-they-did-in-assemb.html"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s://twitter.com/moneycontrolcom/status/1098469230498918400"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www.linkedin.com/in/bhaskardasgupta/"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hyperlink" Target="https://twitter.com/Yascha_Mounk/status/105666798042215219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hyperlink" Target="https://www.livemint.com/Money/4oVKgqr7DLC5AiRrBEVFmO/How-HDFC-Life-SBI-Life-ICICI-Prudential-Life-Q2-results.html"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s://factordaily.com/the-chinese-takeover-of-indian-app-ecosyste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s://twitter.com/captn3m0/status/1077571211767345156"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hyperlink" Target="https://www.livemint.com/Companies/rPju0LUcHUizRBbXH7ecdL/How-Mukesh-Ambanis-Reliance-Jio-shook-up-Indias-telecom-ma.html" TargetMode="Externa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4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www.livemint.com/Sports/ayUjhOpp6KoDvphRBGExnJ/Do-the-young-starters-in-Test-cricket-play-long.html"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hyperlink" Target="https://twitter.com/eastbengal/status/1042653062471577601"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hyperlink" Target="http://www.ilo.org/wcmsp5/groups/public/&#8212;dgreports/&#8212;dcomm/documents/publication/wcms_625890.pd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www.espncricinfo.com/story/_/id/24468047/how-ishant-sharma-got-mojo-working"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www.espncricinfo.com/story/_/id/24468047/how-ishant-sharma-got-mojo-work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sidvee"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15.e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nline.hbs.edu/blog/post/bad-data-visualization"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badvisualisations.tumblr.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rchive.nytimes.com/www.nytimes.com/interactive/2012/09/06/us/politics/convention-word-counts.html"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nbc.com/2019/06/12/tesla-looks-like-netflix-did-in-2011and-it-may-see-a-similar-recovery.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edwardtufte.com/bboard/q-and-a-fetch-msg?msg_id=0003nk" TargetMode="External"/><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twitter.com/BJP4India/status/1054302026249646082"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edwardtufte.com/bboard/q-and-a-fetch-msg?msg_id=0003nk" TargetMode="External"/><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edwardtufte.com/bboard/q-and-a-fetch-msg?msg_id=0003nk"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ankey.csaladen.es/"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4/relationships/chartEx" Target="../charts/chartEx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rikers.cityofnewyork.u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9860EDB8-5305-433F-BE41-D7A86D811DB3}" type="slidenum">
              <a:rPr lang="en-US" smtClean="0"/>
              <a:pPr/>
              <a:t>1</a:t>
            </a:fld>
            <a:endParaRPr lang="en-US"/>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37" y="1127004"/>
            <a:ext cx="10755709" cy="4307441"/>
          </a:xfrm>
          <a:prstGeom prst="rect">
            <a:avLst/>
          </a:prstGeom>
        </p:spPr>
      </p:pic>
    </p:spTree>
    <p:extLst>
      <p:ext uri="{BB962C8B-B14F-4D97-AF65-F5344CB8AC3E}">
        <p14:creationId xmlns:p14="http://schemas.microsoft.com/office/powerpoint/2010/main" val="1723617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10</a:t>
            </a:fld>
            <a:endParaRPr lang="en-US"/>
          </a:p>
        </p:txBody>
      </p:sp>
      <p:sp>
        <p:nvSpPr>
          <p:cNvPr id="8" name="TextBox 7"/>
          <p:cNvSpPr txBox="1"/>
          <p:nvPr/>
        </p:nvSpPr>
        <p:spPr>
          <a:xfrm>
            <a:off x="1588632" y="1432456"/>
            <a:ext cx="8965068" cy="646331"/>
          </a:xfrm>
          <a:prstGeom prst="rect">
            <a:avLst/>
          </a:prstGeom>
          <a:noFill/>
        </p:spPr>
        <p:txBody>
          <a:bodyPr wrap="square" rtlCol="0">
            <a:spAutoFit/>
          </a:bodyPr>
          <a:lstStyle/>
          <a:p>
            <a:r>
              <a:rPr lang="tr-TR" dirty="0"/>
              <a:t>Manipülasyon: 3D Etkisi ile Desteklenen Partinin Oranının Çok; Karşı Partinin Azmış Gibi Gösterilmesi</a:t>
            </a:r>
          </a:p>
        </p:txBody>
      </p:sp>
      <p:sp>
        <p:nvSpPr>
          <p:cNvPr id="3" name="Rectangle 2"/>
          <p:cNvSpPr/>
          <p:nvPr/>
        </p:nvSpPr>
        <p:spPr>
          <a:xfrm>
            <a:off x="1564141" y="5864674"/>
            <a:ext cx="3126870" cy="307777"/>
          </a:xfrm>
          <a:prstGeom prst="rect">
            <a:avLst/>
          </a:prstGeom>
        </p:spPr>
        <p:txBody>
          <a:bodyPr wrap="square">
            <a:spAutoFit/>
          </a:bodyPr>
          <a:lstStyle/>
          <a:p>
            <a:r>
              <a:rPr lang="tr-TR" sz="1400" dirty="0"/>
              <a:t>Kaynak: </a:t>
            </a:r>
            <a:r>
              <a:rPr lang="tr-TR" sz="1400" dirty="0"/>
              <a:t>Business </a:t>
            </a:r>
            <a:r>
              <a:rPr lang="tr-TR" sz="1400" dirty="0" err="1"/>
              <a:t>Insider</a:t>
            </a:r>
            <a:endParaRPr lang="tr-TR" sz="1400" dirty="0"/>
          </a:p>
        </p:txBody>
      </p:sp>
      <p:pic>
        <p:nvPicPr>
          <p:cNvPr id="7" name="Picture 6"/>
          <p:cNvPicPr>
            <a:picLocks noChangeAspect="1"/>
          </p:cNvPicPr>
          <p:nvPr/>
        </p:nvPicPr>
        <p:blipFill>
          <a:blip r:embed="rId2"/>
          <a:stretch>
            <a:fillRect/>
          </a:stretch>
        </p:blipFill>
        <p:spPr>
          <a:xfrm>
            <a:off x="1588632" y="2054876"/>
            <a:ext cx="8965068" cy="3699660"/>
          </a:xfrm>
          <a:prstGeom prst="rect">
            <a:avLst/>
          </a:prstGeom>
        </p:spPr>
      </p:pic>
    </p:spTree>
    <p:extLst>
      <p:ext uri="{BB962C8B-B14F-4D97-AF65-F5344CB8AC3E}">
        <p14:creationId xmlns:p14="http://schemas.microsoft.com/office/powerpoint/2010/main" val="27098320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100</a:t>
            </a:fld>
            <a:endParaRPr lang="en-US"/>
          </a:p>
        </p:txBody>
      </p:sp>
      <p:pic>
        <p:nvPicPr>
          <p:cNvPr id="9" name="Picture 2" descr="survey resul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2557" y="1046876"/>
            <a:ext cx="6392636" cy="538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706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101</a:t>
            </a:fld>
            <a:endParaRPr lang="en-US"/>
          </a:p>
        </p:txBody>
      </p:sp>
      <p:sp>
        <p:nvSpPr>
          <p:cNvPr id="20" name="Rectangle 4"/>
          <p:cNvSpPr txBox="1">
            <a:spLocks noChangeArrowheads="1"/>
          </p:cNvSpPr>
          <p:nvPr/>
        </p:nvSpPr>
        <p:spPr bwMode="auto">
          <a:xfrm>
            <a:off x="1688002" y="932820"/>
            <a:ext cx="3795678"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pic>
        <p:nvPicPr>
          <p:cNvPr id="9" name="Picture 2" descr="survey resul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0429" y="1115965"/>
            <a:ext cx="3996368" cy="517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535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102</a:t>
            </a:fld>
            <a:endParaRPr lang="en-US"/>
          </a:p>
        </p:txBody>
      </p:sp>
      <p:sp>
        <p:nvSpPr>
          <p:cNvPr id="20" name="Rectangle 4"/>
          <p:cNvSpPr txBox="1">
            <a:spLocks noChangeArrowheads="1"/>
          </p:cNvSpPr>
          <p:nvPr/>
        </p:nvSpPr>
        <p:spPr bwMode="auto">
          <a:xfrm>
            <a:off x="1688002" y="932820"/>
            <a:ext cx="3795678"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pic>
        <p:nvPicPr>
          <p:cNvPr id="8" name="Picture 2" descr="survey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432" y="1110855"/>
            <a:ext cx="4021276" cy="520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764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103</a:t>
            </a:fld>
            <a:endParaRPr lang="en-US"/>
          </a:p>
        </p:txBody>
      </p:sp>
      <p:sp>
        <p:nvSpPr>
          <p:cNvPr id="20" name="Rectangle 4"/>
          <p:cNvSpPr txBox="1">
            <a:spLocks noChangeArrowheads="1"/>
          </p:cNvSpPr>
          <p:nvPr/>
        </p:nvSpPr>
        <p:spPr bwMode="auto">
          <a:xfrm>
            <a:off x="1688002" y="932820"/>
            <a:ext cx="3795678"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pic>
        <p:nvPicPr>
          <p:cNvPr id="9" name="Picture 2" descr="survey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066" y="1124721"/>
            <a:ext cx="4023178" cy="520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9263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104</a:t>
            </a:fld>
            <a:endParaRPr lang="en-US"/>
          </a:p>
        </p:txBody>
      </p:sp>
      <p:sp>
        <p:nvSpPr>
          <p:cNvPr id="8" name="TextBox 7"/>
          <p:cNvSpPr txBox="1"/>
          <p:nvPr/>
        </p:nvSpPr>
        <p:spPr>
          <a:xfrm>
            <a:off x="1588633" y="1326319"/>
            <a:ext cx="6933693" cy="369332"/>
          </a:xfrm>
          <a:prstGeom prst="rect">
            <a:avLst/>
          </a:prstGeom>
          <a:noFill/>
        </p:spPr>
        <p:txBody>
          <a:bodyPr wrap="none" rtlCol="0">
            <a:spAutoFit/>
          </a:bodyPr>
          <a:lstStyle/>
          <a:p>
            <a:r>
              <a:rPr lang="tr-TR" dirty="0"/>
              <a:t>Hata: Yükseklik ve Sayının Büyüklüğü Arasındaki İlişkinin Bozulması</a:t>
            </a:r>
          </a:p>
        </p:txBody>
      </p:sp>
      <p:sp>
        <p:nvSpPr>
          <p:cNvPr id="3" name="Rectangle 2"/>
          <p:cNvSpPr/>
          <p:nvPr/>
        </p:nvSpPr>
        <p:spPr>
          <a:xfrm>
            <a:off x="1646466" y="5344180"/>
            <a:ext cx="3265713" cy="95410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www.espncricinfo.com/story/which-top-cricket-city-would-win-the-world-cup-1196522</a:t>
            </a:r>
            <a:r>
              <a:rPr lang="tr-TR" sz="1400" dirty="0"/>
              <a:t> </a:t>
            </a:r>
            <a:endParaRPr lang="tr-TR" sz="1400" dirty="0"/>
          </a:p>
        </p:txBody>
      </p:sp>
      <p:pic>
        <p:nvPicPr>
          <p:cNvPr id="3074" name="Picture 2" descr="https://rigorousthemes-blog-ebizon.netdna-ssl.com/wp-content/uploads/2021/02/screely-16123624292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375" y="1975096"/>
            <a:ext cx="5100408" cy="424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646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105</a:t>
            </a:fld>
            <a:endParaRPr lang="en-US"/>
          </a:p>
        </p:txBody>
      </p:sp>
      <p:sp>
        <p:nvSpPr>
          <p:cNvPr id="8" name="TextBox 7"/>
          <p:cNvSpPr txBox="1"/>
          <p:nvPr/>
        </p:nvSpPr>
        <p:spPr>
          <a:xfrm>
            <a:off x="1588633" y="1326320"/>
            <a:ext cx="3560311" cy="1200329"/>
          </a:xfrm>
          <a:prstGeom prst="rect">
            <a:avLst/>
          </a:prstGeom>
          <a:noFill/>
        </p:spPr>
        <p:txBody>
          <a:bodyPr wrap="square" rtlCol="0">
            <a:spAutoFit/>
          </a:bodyPr>
          <a:lstStyle/>
          <a:p>
            <a:r>
              <a:rPr lang="tr-TR" dirty="0"/>
              <a:t>Hata: Kronolojik Sıranın, Genel Beklentinin Aksi Yönünde Belirtilmesi, Sayısal Değerlerin Sunulma Şekli</a:t>
            </a:r>
          </a:p>
        </p:txBody>
      </p:sp>
      <p:sp>
        <p:nvSpPr>
          <p:cNvPr id="3" name="Rectangle 2"/>
          <p:cNvSpPr/>
          <p:nvPr/>
        </p:nvSpPr>
        <p:spPr>
          <a:xfrm>
            <a:off x="1646466" y="5344179"/>
            <a:ext cx="3265713" cy="738664"/>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7" name="Picture 6"/>
          <p:cNvPicPr>
            <a:picLocks noChangeAspect="1"/>
          </p:cNvPicPr>
          <p:nvPr/>
        </p:nvPicPr>
        <p:blipFill>
          <a:blip r:embed="rId3"/>
          <a:stretch>
            <a:fillRect/>
          </a:stretch>
        </p:blipFill>
        <p:spPr>
          <a:xfrm>
            <a:off x="5369377" y="1102736"/>
            <a:ext cx="5008894" cy="5271532"/>
          </a:xfrm>
          <a:prstGeom prst="rect">
            <a:avLst/>
          </a:prstGeom>
        </p:spPr>
      </p:pic>
    </p:spTree>
    <p:extLst>
      <p:ext uri="{BB962C8B-B14F-4D97-AF65-F5344CB8AC3E}">
        <p14:creationId xmlns:p14="http://schemas.microsoft.com/office/powerpoint/2010/main" val="10892327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106</a:t>
            </a:fld>
            <a:endParaRPr lang="en-US"/>
          </a:p>
        </p:txBody>
      </p:sp>
      <p:sp>
        <p:nvSpPr>
          <p:cNvPr id="8" name="TextBox 7"/>
          <p:cNvSpPr txBox="1"/>
          <p:nvPr/>
        </p:nvSpPr>
        <p:spPr>
          <a:xfrm>
            <a:off x="1588633" y="1326319"/>
            <a:ext cx="4403321" cy="369332"/>
          </a:xfrm>
          <a:prstGeom prst="rect">
            <a:avLst/>
          </a:prstGeom>
          <a:noFill/>
        </p:spPr>
        <p:txBody>
          <a:bodyPr wrap="none" rtlCol="0">
            <a:spAutoFit/>
          </a:bodyPr>
          <a:lstStyle/>
          <a:p>
            <a:r>
              <a:rPr lang="tr-TR" dirty="0"/>
              <a:t>Hata: Kontrastı Düşük Renk Çifti Kullanımı</a:t>
            </a:r>
          </a:p>
        </p:txBody>
      </p:sp>
      <p:sp>
        <p:nvSpPr>
          <p:cNvPr id="3" name="Rectangle 2"/>
          <p:cNvSpPr/>
          <p:nvPr/>
        </p:nvSpPr>
        <p:spPr>
          <a:xfrm>
            <a:off x="1654631" y="5160172"/>
            <a:ext cx="2800349"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4098" name="Picture 2" descr="https://rigorousthemes-blog-ebizon.netdna-ssl.com/wp-content/uploads/2021/02/screely-1612362421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57" y="1937728"/>
            <a:ext cx="6020253" cy="41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8661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107</a:t>
            </a:fld>
            <a:endParaRPr lang="en-US"/>
          </a:p>
        </p:txBody>
      </p:sp>
      <p:sp>
        <p:nvSpPr>
          <p:cNvPr id="8" name="TextBox 7"/>
          <p:cNvSpPr txBox="1"/>
          <p:nvPr/>
        </p:nvSpPr>
        <p:spPr>
          <a:xfrm>
            <a:off x="1588632" y="1326319"/>
            <a:ext cx="5670398" cy="369332"/>
          </a:xfrm>
          <a:prstGeom prst="rect">
            <a:avLst/>
          </a:prstGeom>
          <a:noFill/>
        </p:spPr>
        <p:txBody>
          <a:bodyPr wrap="none" rtlCol="0">
            <a:spAutoFit/>
          </a:bodyPr>
          <a:lstStyle/>
          <a:p>
            <a:r>
              <a:rPr lang="tr-TR" dirty="0"/>
              <a:t>Hata: Anlamsız ve Zor Takip Edilebilir İşaretçi Kullanımı</a:t>
            </a:r>
          </a:p>
        </p:txBody>
      </p:sp>
      <p:sp>
        <p:nvSpPr>
          <p:cNvPr id="3" name="Rectangle 2"/>
          <p:cNvSpPr/>
          <p:nvPr/>
        </p:nvSpPr>
        <p:spPr>
          <a:xfrm>
            <a:off x="1588633" y="5764327"/>
            <a:ext cx="9161010"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www.bbc.com/worklife/article/20170530-the-avocado-toast-index-how-many-breakfasts-to-buy-a-house</a:t>
            </a:r>
            <a:r>
              <a:rPr lang="tr-TR" sz="1400" dirty="0"/>
              <a:t> </a:t>
            </a:r>
            <a:endParaRPr lang="tr-TR" sz="1400" dirty="0"/>
          </a:p>
        </p:txBody>
      </p:sp>
      <p:pic>
        <p:nvPicPr>
          <p:cNvPr id="5122" name="Picture 2" descr="https://rigorousthemes-blog-ebizon.netdna-ssl.com/wp-content/uploads/2021/02/screely-16123624143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805" y="1812472"/>
            <a:ext cx="6328019" cy="375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8760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108</a:t>
            </a:fld>
            <a:endParaRPr lang="en-US"/>
          </a:p>
        </p:txBody>
      </p:sp>
      <p:sp>
        <p:nvSpPr>
          <p:cNvPr id="8" name="TextBox 7"/>
          <p:cNvSpPr txBox="1"/>
          <p:nvPr/>
        </p:nvSpPr>
        <p:spPr>
          <a:xfrm>
            <a:off x="1588632" y="1326319"/>
            <a:ext cx="3557384" cy="369332"/>
          </a:xfrm>
          <a:prstGeom prst="rect">
            <a:avLst/>
          </a:prstGeom>
          <a:noFill/>
        </p:spPr>
        <p:txBody>
          <a:bodyPr wrap="none" rtlCol="0">
            <a:spAutoFit/>
          </a:bodyPr>
          <a:lstStyle/>
          <a:p>
            <a:r>
              <a:rPr lang="tr-TR" dirty="0"/>
              <a:t>Hata: Sayılamayacak Kadar Çok!...</a:t>
            </a:r>
          </a:p>
        </p:txBody>
      </p:sp>
      <p:sp>
        <p:nvSpPr>
          <p:cNvPr id="3" name="Rectangle 2"/>
          <p:cNvSpPr/>
          <p:nvPr/>
        </p:nvSpPr>
        <p:spPr>
          <a:xfrm>
            <a:off x="1588633" y="5764328"/>
            <a:ext cx="9161010" cy="30777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6146" name="Picture 2" descr="https://rigorousthemes-blog-ebizon.netdna-ssl.com/wp-content/uploads/2021/02/screely-16123623509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265" y="1764460"/>
            <a:ext cx="5039819" cy="393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9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109</a:t>
            </a:fld>
            <a:endParaRPr lang="en-US"/>
          </a:p>
        </p:txBody>
      </p:sp>
      <p:sp>
        <p:nvSpPr>
          <p:cNvPr id="8" name="TextBox 7"/>
          <p:cNvSpPr txBox="1"/>
          <p:nvPr/>
        </p:nvSpPr>
        <p:spPr>
          <a:xfrm>
            <a:off x="1588633" y="1326320"/>
            <a:ext cx="2302233" cy="646331"/>
          </a:xfrm>
          <a:prstGeom prst="rect">
            <a:avLst/>
          </a:prstGeom>
          <a:noFill/>
        </p:spPr>
        <p:txBody>
          <a:bodyPr wrap="none" rtlCol="0">
            <a:spAutoFit/>
          </a:bodyPr>
          <a:lstStyle/>
          <a:p>
            <a:r>
              <a:rPr lang="tr-TR" dirty="0"/>
              <a:t>Hata: Sayılamayacak </a:t>
            </a:r>
          </a:p>
          <a:p>
            <a:r>
              <a:rPr lang="tr-TR" dirty="0"/>
              <a:t>Kadar Çok!...</a:t>
            </a:r>
          </a:p>
        </p:txBody>
      </p:sp>
      <p:sp>
        <p:nvSpPr>
          <p:cNvPr id="3" name="Rectangle 2"/>
          <p:cNvSpPr/>
          <p:nvPr/>
        </p:nvSpPr>
        <p:spPr>
          <a:xfrm>
            <a:off x="1588633" y="5176500"/>
            <a:ext cx="2490788"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7170" name="Picture 2" descr="https://rigorousthemes-blog-ebizon.netdna-ssl.com/wp-content/uploads/2021/0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471" y="1118508"/>
            <a:ext cx="6510725" cy="521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298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11</a:t>
            </a:fld>
            <a:endParaRPr lang="en-US"/>
          </a:p>
        </p:txBody>
      </p:sp>
      <p:sp>
        <p:nvSpPr>
          <p:cNvPr id="8" name="TextBox 7"/>
          <p:cNvSpPr txBox="1"/>
          <p:nvPr/>
        </p:nvSpPr>
        <p:spPr>
          <a:xfrm>
            <a:off x="1588632" y="1432456"/>
            <a:ext cx="3021468" cy="646331"/>
          </a:xfrm>
          <a:prstGeom prst="rect">
            <a:avLst/>
          </a:prstGeom>
          <a:noFill/>
        </p:spPr>
        <p:txBody>
          <a:bodyPr wrap="square" rtlCol="0">
            <a:spAutoFit/>
          </a:bodyPr>
          <a:lstStyle/>
          <a:p>
            <a:r>
              <a:rPr lang="tr-TR" dirty="0"/>
              <a:t>Manipülasyon 1: Düşey Eksene Dikkat!...</a:t>
            </a:r>
          </a:p>
        </p:txBody>
      </p:sp>
      <p:sp>
        <p:nvSpPr>
          <p:cNvPr id="3" name="Rectangle 2"/>
          <p:cNvSpPr/>
          <p:nvPr/>
        </p:nvSpPr>
        <p:spPr>
          <a:xfrm>
            <a:off x="1564142" y="5992927"/>
            <a:ext cx="9022215"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trinachi.github.io/data-design-builds/ch18.html</a:t>
            </a:r>
            <a:r>
              <a:rPr lang="tr-TR" sz="1400" dirty="0"/>
              <a:t>  </a:t>
            </a:r>
            <a:endParaRPr lang="tr-TR" sz="1400" dirty="0"/>
          </a:p>
        </p:txBody>
      </p:sp>
      <p:pic>
        <p:nvPicPr>
          <p:cNvPr id="49154" name="Picture 2" descr="Effectiveness of allergy med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343" y="1432456"/>
            <a:ext cx="5669444" cy="426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9789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110</a:t>
            </a:fld>
            <a:endParaRPr lang="en-US"/>
          </a:p>
        </p:txBody>
      </p:sp>
      <p:sp>
        <p:nvSpPr>
          <p:cNvPr id="8" name="TextBox 7"/>
          <p:cNvSpPr txBox="1"/>
          <p:nvPr/>
        </p:nvSpPr>
        <p:spPr>
          <a:xfrm>
            <a:off x="1588633" y="1326319"/>
            <a:ext cx="2890839" cy="923330"/>
          </a:xfrm>
          <a:prstGeom prst="rect">
            <a:avLst/>
          </a:prstGeom>
          <a:noFill/>
        </p:spPr>
        <p:txBody>
          <a:bodyPr wrap="square" rtlCol="0">
            <a:spAutoFit/>
          </a:bodyPr>
          <a:lstStyle/>
          <a:p>
            <a:r>
              <a:rPr lang="tr-TR" dirty="0"/>
              <a:t>Hata: Yüzde Değerlerin Garip ve Yanlış Bir Şekilde Belirtilmesi</a:t>
            </a:r>
          </a:p>
        </p:txBody>
      </p:sp>
      <p:sp>
        <p:nvSpPr>
          <p:cNvPr id="3" name="Rectangle 2"/>
          <p:cNvSpPr/>
          <p:nvPr/>
        </p:nvSpPr>
        <p:spPr>
          <a:xfrm>
            <a:off x="1588633" y="5176500"/>
            <a:ext cx="2490788"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8194" name="Picture 2" descr="https://rigorousthemes-blog-ebizon.netdna-ssl.com/wp-content/uploads/2021/02/screely-1612362376284-800x69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389" y="1203286"/>
            <a:ext cx="5902325" cy="512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254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111</a:t>
            </a:fld>
            <a:endParaRPr lang="en-US"/>
          </a:p>
        </p:txBody>
      </p:sp>
      <p:sp>
        <p:nvSpPr>
          <p:cNvPr id="8" name="TextBox 7"/>
          <p:cNvSpPr txBox="1"/>
          <p:nvPr/>
        </p:nvSpPr>
        <p:spPr>
          <a:xfrm>
            <a:off x="1588633" y="1326320"/>
            <a:ext cx="2890839" cy="646331"/>
          </a:xfrm>
          <a:prstGeom prst="rect">
            <a:avLst/>
          </a:prstGeom>
          <a:noFill/>
        </p:spPr>
        <p:txBody>
          <a:bodyPr wrap="square" rtlCol="0">
            <a:spAutoFit/>
          </a:bodyPr>
          <a:lstStyle/>
          <a:p>
            <a:r>
              <a:rPr lang="tr-TR" dirty="0"/>
              <a:t>Hata: Etiketler, Renkler, </a:t>
            </a:r>
          </a:p>
          <a:p>
            <a:r>
              <a:rPr lang="tr-TR" dirty="0"/>
              <a:t>Hesaplanan Değerler…</a:t>
            </a:r>
          </a:p>
        </p:txBody>
      </p:sp>
      <p:sp>
        <p:nvSpPr>
          <p:cNvPr id="3" name="Rectangle 2"/>
          <p:cNvSpPr/>
          <p:nvPr/>
        </p:nvSpPr>
        <p:spPr>
          <a:xfrm>
            <a:off x="1588633" y="5176500"/>
            <a:ext cx="2490788"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9218" name="Picture 2" descr="https://rigorousthemes-blog-ebizon.netdna-ssl.com/wp-content/uploads/2021/02/screely-16123623682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506" y="1163117"/>
            <a:ext cx="5682115" cy="515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74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112</a:t>
            </a:fld>
            <a:endParaRPr lang="en-US"/>
          </a:p>
        </p:txBody>
      </p:sp>
      <p:sp>
        <p:nvSpPr>
          <p:cNvPr id="8" name="TextBox 7"/>
          <p:cNvSpPr txBox="1"/>
          <p:nvPr/>
        </p:nvSpPr>
        <p:spPr>
          <a:xfrm>
            <a:off x="1588633" y="1326320"/>
            <a:ext cx="2890839" cy="646331"/>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588633" y="5176500"/>
            <a:ext cx="2490788"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10242" name="Picture 2" descr="https://rigorousthemes-blog-ebizon.netdna-ssl.com/wp-content/uploads/2021/02/screely-1612362324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10" y="1137340"/>
            <a:ext cx="5735182" cy="521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631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113</a:t>
            </a:fld>
            <a:endParaRPr lang="en-US"/>
          </a:p>
        </p:txBody>
      </p:sp>
      <p:sp>
        <p:nvSpPr>
          <p:cNvPr id="8" name="TextBox 7"/>
          <p:cNvSpPr txBox="1"/>
          <p:nvPr/>
        </p:nvSpPr>
        <p:spPr>
          <a:xfrm>
            <a:off x="1588633" y="1326320"/>
            <a:ext cx="2890839" cy="646331"/>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588632" y="4969872"/>
            <a:ext cx="2490788" cy="1169551"/>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www.weforum.org/agenda/2018/05/63-trillion-of-world-debt-in-one-visualization</a:t>
            </a:r>
            <a:r>
              <a:rPr lang="tr-TR" sz="1400" dirty="0"/>
              <a:t>  </a:t>
            </a:r>
            <a:endParaRPr lang="tr-TR" sz="1400" dirty="0"/>
          </a:p>
        </p:txBody>
      </p:sp>
      <p:pic>
        <p:nvPicPr>
          <p:cNvPr id="11266" name="Picture 2" descr="https://rigorousthemes-blog-ebizon.netdna-ssl.com/wp-content/uploads/2021/02/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449" y="1220184"/>
            <a:ext cx="6143416" cy="491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35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114</a:t>
            </a:fld>
            <a:endParaRPr lang="en-US"/>
          </a:p>
        </p:txBody>
      </p:sp>
      <p:sp>
        <p:nvSpPr>
          <p:cNvPr id="8" name="TextBox 7"/>
          <p:cNvSpPr txBox="1"/>
          <p:nvPr/>
        </p:nvSpPr>
        <p:spPr>
          <a:xfrm>
            <a:off x="1588633" y="1326320"/>
            <a:ext cx="2303011" cy="646331"/>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588633" y="5176500"/>
            <a:ext cx="2490788" cy="954107"/>
          </a:xfrm>
          <a:prstGeom prst="rect">
            <a:avLst/>
          </a:prstGeom>
        </p:spPr>
        <p:txBody>
          <a:bodyPr wrap="square">
            <a:spAutoFit/>
          </a:bodyPr>
          <a:lstStyle/>
          <a:p>
            <a:r>
              <a:rPr lang="tr-TR" sz="1400" dirty="0"/>
              <a:t>Kaynak: </a:t>
            </a:r>
            <a:r>
              <a:rPr lang="tr-TR" sz="1400" dirty="0">
                <a:hlinkClick r:id="rId2"/>
              </a:rPr>
              <a:t>https://rigorousthemes.com/blog/bad-data-visualization-examples</a:t>
            </a:r>
            <a:r>
              <a:rPr lang="tr-TR" sz="1400" dirty="0">
                <a:hlinkClick r:id="rId2"/>
              </a:rPr>
              <a:t>/</a:t>
            </a:r>
            <a:r>
              <a:rPr lang="tr-TR" sz="1400" dirty="0"/>
              <a:t> </a:t>
            </a:r>
            <a:endParaRPr lang="tr-TR" sz="1400" dirty="0"/>
          </a:p>
        </p:txBody>
      </p:sp>
      <p:pic>
        <p:nvPicPr>
          <p:cNvPr id="12290" name="Picture 2" descr="https://rigorousthemes-blog-ebizon.netdna-ssl.com/wp-content/uploads/2021/02/screely-16123624074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422" y="1338945"/>
            <a:ext cx="6477055" cy="461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6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115</a:t>
            </a:fld>
            <a:endParaRPr lang="en-US"/>
          </a:p>
        </p:txBody>
      </p:sp>
      <p:sp>
        <p:nvSpPr>
          <p:cNvPr id="8" name="TextBox 7"/>
          <p:cNvSpPr txBox="1"/>
          <p:nvPr/>
        </p:nvSpPr>
        <p:spPr>
          <a:xfrm>
            <a:off x="1588633" y="1326319"/>
            <a:ext cx="2303011" cy="3416320"/>
          </a:xfrm>
          <a:prstGeom prst="rect">
            <a:avLst/>
          </a:prstGeom>
          <a:noFill/>
        </p:spPr>
        <p:txBody>
          <a:bodyPr wrap="square" rtlCol="0">
            <a:spAutoFit/>
          </a:bodyPr>
          <a:lstStyle/>
          <a:p>
            <a:r>
              <a:rPr lang="tr-TR" dirty="0"/>
              <a:t>Hata: Sayılamayacak Kadar Çok</a:t>
            </a:r>
          </a:p>
          <a:p>
            <a:endParaRPr lang="tr-TR" dirty="0"/>
          </a:p>
          <a:p>
            <a:r>
              <a:rPr lang="tr-TR" dirty="0"/>
              <a:t>Düşey eksen değerleri?</a:t>
            </a:r>
          </a:p>
          <a:p>
            <a:endParaRPr lang="tr-TR" dirty="0"/>
          </a:p>
          <a:p>
            <a:r>
              <a:rPr lang="tr-TR" dirty="0"/>
              <a:t>Yatay eksendeki değerlerin anlamı?</a:t>
            </a:r>
          </a:p>
          <a:p>
            <a:endParaRPr lang="tr-TR" dirty="0"/>
          </a:p>
          <a:p>
            <a:r>
              <a:rPr lang="tr-TR" dirty="0"/>
              <a:t>‘En büyük rakip?’</a:t>
            </a:r>
          </a:p>
          <a:p>
            <a:endParaRPr lang="tr-TR" dirty="0"/>
          </a:p>
          <a:p>
            <a:r>
              <a:rPr lang="tr-TR" dirty="0"/>
              <a:t>Diğer rakipler?</a:t>
            </a:r>
          </a:p>
        </p:txBody>
      </p:sp>
      <p:sp>
        <p:nvSpPr>
          <p:cNvPr id="3" name="Rectangle 2"/>
          <p:cNvSpPr/>
          <p:nvPr/>
        </p:nvSpPr>
        <p:spPr>
          <a:xfrm>
            <a:off x="1588633" y="5176499"/>
            <a:ext cx="2131560" cy="738664"/>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13314" name="Picture 2" descr="This is from Britannia’s investor presentation, sent to me by reader Varun Shenoy.&#10;Graph is all good, but where are the numbers? It shows that market share has increased, but without telling you what the number has increased from and what it h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461" y="1705088"/>
            <a:ext cx="6802437" cy="378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5471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116</a:t>
            </a:fld>
            <a:endParaRPr lang="en-US"/>
          </a:p>
        </p:txBody>
      </p:sp>
      <p:sp>
        <p:nvSpPr>
          <p:cNvPr id="8" name="TextBox 7"/>
          <p:cNvSpPr txBox="1"/>
          <p:nvPr/>
        </p:nvSpPr>
        <p:spPr>
          <a:xfrm>
            <a:off x="1588633" y="1799848"/>
            <a:ext cx="2303011" cy="646331"/>
          </a:xfrm>
          <a:prstGeom prst="rect">
            <a:avLst/>
          </a:prstGeom>
          <a:noFill/>
        </p:spPr>
        <p:txBody>
          <a:bodyPr wrap="square" rtlCol="0">
            <a:spAutoFit/>
          </a:bodyPr>
          <a:lstStyle/>
          <a:p>
            <a:r>
              <a:rPr lang="tr-TR" dirty="0"/>
              <a:t>Hata: Yatay </a:t>
            </a:r>
            <a:r>
              <a:rPr lang="tr-TR" dirty="0"/>
              <a:t>E</a:t>
            </a:r>
            <a:r>
              <a:rPr lang="tr-TR" dirty="0"/>
              <a:t>ksen Değerleri</a:t>
            </a:r>
          </a:p>
        </p:txBody>
      </p:sp>
      <p:sp>
        <p:nvSpPr>
          <p:cNvPr id="3" name="Rectangle 2"/>
          <p:cNvSpPr/>
          <p:nvPr/>
        </p:nvSpPr>
        <p:spPr>
          <a:xfrm>
            <a:off x="1588633" y="5176499"/>
            <a:ext cx="2131560" cy="738664"/>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22530" name="Picture 2" descr="Check out the X axis. It’s really hard to find a pattern in terms of the scale that has been used. 1 and 1600 are as far apart as 1600 and 1913, and 1935 and 1953. It’s insanity&#10;I know what has happened - some bright analyst at BankAm Merrill Ly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567" y="1748061"/>
            <a:ext cx="6405143" cy="416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5351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117</a:t>
            </a:fld>
            <a:endParaRPr lang="en-US"/>
          </a:p>
        </p:txBody>
      </p:sp>
      <p:sp>
        <p:nvSpPr>
          <p:cNvPr id="8" name="TextBox 7"/>
          <p:cNvSpPr txBox="1"/>
          <p:nvPr/>
        </p:nvSpPr>
        <p:spPr>
          <a:xfrm>
            <a:off x="1588633" y="1799847"/>
            <a:ext cx="2303011" cy="923330"/>
          </a:xfrm>
          <a:prstGeom prst="rect">
            <a:avLst/>
          </a:prstGeom>
          <a:noFill/>
        </p:spPr>
        <p:txBody>
          <a:bodyPr wrap="square" rtlCol="0">
            <a:spAutoFit/>
          </a:bodyPr>
          <a:lstStyle/>
          <a:p>
            <a:r>
              <a:rPr lang="tr-TR" dirty="0"/>
              <a:t>Hata: Düşey Eksen Değerleri; İkon ve Renk Seçimleri</a:t>
            </a:r>
          </a:p>
        </p:txBody>
      </p:sp>
      <p:sp>
        <p:nvSpPr>
          <p:cNvPr id="3" name="Rectangle 2"/>
          <p:cNvSpPr/>
          <p:nvPr/>
        </p:nvSpPr>
        <p:spPr>
          <a:xfrm>
            <a:off x="1588633" y="5176499"/>
            <a:ext cx="2131560" cy="738664"/>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23554" name="Picture 2" descr="1. As a rule, the Y axis of a bar graph needs to start at zero. This violates that. Makes it seem like Indian women are one-fifth the size of Latvian women or something.&#10;2. Why are the figures scaled on the X-axis as well? Adds no information&#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567" y="1200282"/>
            <a:ext cx="5002666" cy="500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6688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118</a:t>
            </a:fld>
            <a:endParaRPr lang="en-US"/>
          </a:p>
        </p:txBody>
      </p:sp>
      <p:sp>
        <p:nvSpPr>
          <p:cNvPr id="8" name="TextBox 7"/>
          <p:cNvSpPr txBox="1"/>
          <p:nvPr/>
        </p:nvSpPr>
        <p:spPr>
          <a:xfrm>
            <a:off x="1588633" y="1799848"/>
            <a:ext cx="2303011" cy="646331"/>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588633" y="5176499"/>
            <a:ext cx="2907167" cy="738664"/>
          </a:xfrm>
          <a:prstGeom prst="rect">
            <a:avLst/>
          </a:prstGeom>
        </p:spPr>
        <p:txBody>
          <a:bodyPr wrap="square">
            <a:spAutoFit/>
          </a:bodyPr>
          <a:lstStyle/>
          <a:p>
            <a:r>
              <a:rPr lang="tr-TR" sz="1400" dirty="0"/>
              <a:t>Kaynak: </a:t>
            </a:r>
            <a:r>
              <a:rPr lang="tr-TR" sz="1400" dirty="0">
                <a:hlinkClick r:id="rId2"/>
              </a:rPr>
              <a:t>http://</a:t>
            </a:r>
            <a:r>
              <a:rPr lang="tr-TR" sz="1400" dirty="0">
                <a:hlinkClick r:id="rId2"/>
              </a:rPr>
              <a:t>www.thecricketmonthly.com/story/1181193</a:t>
            </a:r>
            <a:r>
              <a:rPr lang="tr-TR" sz="1400" dirty="0"/>
              <a:t> </a:t>
            </a:r>
            <a:endParaRPr lang="tr-TR" sz="1400" dirty="0"/>
          </a:p>
        </p:txBody>
      </p:sp>
      <p:pic>
        <p:nvPicPr>
          <p:cNvPr id="24578"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596" y="1488068"/>
            <a:ext cx="6064135" cy="478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5765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119</a:t>
            </a:fld>
            <a:endParaRPr lang="en-US"/>
          </a:p>
        </p:txBody>
      </p:sp>
      <p:sp>
        <p:nvSpPr>
          <p:cNvPr id="8" name="TextBox 7"/>
          <p:cNvSpPr txBox="1"/>
          <p:nvPr/>
        </p:nvSpPr>
        <p:spPr>
          <a:xfrm>
            <a:off x="1588632" y="1187527"/>
            <a:ext cx="4393068"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3156177" y="5731671"/>
            <a:ext cx="5846311"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twitter.com/MohapatraHemant/status/1120212609045655552</a:t>
            </a:r>
            <a:r>
              <a:rPr lang="tr-TR" sz="1400" dirty="0"/>
              <a:t> </a:t>
            </a:r>
            <a:endParaRPr lang="tr-TR" sz="1400" dirty="0"/>
          </a:p>
        </p:txBody>
      </p:sp>
      <p:pic>
        <p:nvPicPr>
          <p:cNvPr id="25602" name="Picture 2" descr="Too many series on one plot here. And I don’t know why we have a mix of lines and bars - simple two-axis lines would’ve been good enough.&#10;Also, the extra set of green bars to show growth is a bit confusing, especially since the high growth peri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740" y="1569711"/>
            <a:ext cx="6988175" cy="421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12</a:t>
            </a:fld>
            <a:endParaRPr lang="en-US"/>
          </a:p>
        </p:txBody>
      </p:sp>
      <p:sp>
        <p:nvSpPr>
          <p:cNvPr id="3" name="Rectangle 2"/>
          <p:cNvSpPr/>
          <p:nvPr/>
        </p:nvSpPr>
        <p:spPr>
          <a:xfrm>
            <a:off x="1564142" y="5992927"/>
            <a:ext cx="9022215"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trinachi.github.io/data-design-builds/ch18.html</a:t>
            </a:r>
            <a:r>
              <a:rPr lang="tr-TR" sz="1400" dirty="0"/>
              <a:t>  </a:t>
            </a:r>
            <a:endParaRPr lang="tr-TR" sz="1400" dirty="0"/>
          </a:p>
        </p:txBody>
      </p:sp>
      <p:sp>
        <p:nvSpPr>
          <p:cNvPr id="10" name="TextBox 9"/>
          <p:cNvSpPr txBox="1"/>
          <p:nvPr/>
        </p:nvSpPr>
        <p:spPr>
          <a:xfrm>
            <a:off x="2152650" y="1721004"/>
            <a:ext cx="3021468" cy="646331"/>
          </a:xfrm>
          <a:prstGeom prst="rect">
            <a:avLst/>
          </a:prstGeom>
          <a:noFill/>
        </p:spPr>
        <p:txBody>
          <a:bodyPr wrap="square" rtlCol="0">
            <a:spAutoFit/>
          </a:bodyPr>
          <a:lstStyle/>
          <a:p>
            <a:r>
              <a:rPr lang="tr-TR" dirty="0"/>
              <a:t>Manipülasyon 2: Yatay Eksene Dikkat!...</a:t>
            </a:r>
          </a:p>
        </p:txBody>
      </p:sp>
      <p:pic>
        <p:nvPicPr>
          <p:cNvPr id="49156" name="Picture 4" descr="Truncated x-ax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932" y="2488859"/>
            <a:ext cx="4604204" cy="2736213"/>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Proportional ax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997" y="2530380"/>
            <a:ext cx="4000046" cy="26865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58743" y="1721002"/>
            <a:ext cx="3021468" cy="369332"/>
          </a:xfrm>
          <a:prstGeom prst="rect">
            <a:avLst/>
          </a:prstGeom>
          <a:noFill/>
        </p:spPr>
        <p:txBody>
          <a:bodyPr wrap="square" rtlCol="0">
            <a:spAutoFit/>
          </a:bodyPr>
          <a:lstStyle/>
          <a:p>
            <a:pPr algn="ctr"/>
            <a:r>
              <a:rPr lang="tr-TR" dirty="0"/>
              <a:t>Gerçek Veri </a:t>
            </a:r>
            <a:r>
              <a:rPr lang="tr-TR" dirty="0">
                <a:sym typeface="Wingdings" panose="05000000000000000000" pitchFamily="2" charset="2"/>
              </a:rPr>
              <a:t></a:t>
            </a:r>
            <a:endParaRPr lang="tr-TR" dirty="0"/>
          </a:p>
        </p:txBody>
      </p:sp>
    </p:spTree>
    <p:extLst>
      <p:ext uri="{BB962C8B-B14F-4D97-AF65-F5344CB8AC3E}">
        <p14:creationId xmlns:p14="http://schemas.microsoft.com/office/powerpoint/2010/main" val="1437367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120</a:t>
            </a:fld>
            <a:endParaRPr lang="en-US"/>
          </a:p>
        </p:txBody>
      </p:sp>
      <p:sp>
        <p:nvSpPr>
          <p:cNvPr id="8" name="TextBox 7"/>
          <p:cNvSpPr txBox="1"/>
          <p:nvPr/>
        </p:nvSpPr>
        <p:spPr>
          <a:xfrm>
            <a:off x="1588632" y="1187527"/>
            <a:ext cx="4393068" cy="369332"/>
          </a:xfrm>
          <a:prstGeom prst="rect">
            <a:avLst/>
          </a:prstGeom>
          <a:noFill/>
        </p:spPr>
        <p:txBody>
          <a:bodyPr wrap="square" rtlCol="0">
            <a:spAutoFit/>
          </a:bodyPr>
          <a:lstStyle/>
          <a:p>
            <a:r>
              <a:rPr lang="tr-TR" dirty="0"/>
              <a:t>Hata: Uygunsuz Grafik Türü Kullanımı</a:t>
            </a:r>
          </a:p>
        </p:txBody>
      </p:sp>
      <p:sp>
        <p:nvSpPr>
          <p:cNvPr id="3" name="Rectangle 2"/>
          <p:cNvSpPr/>
          <p:nvPr/>
        </p:nvSpPr>
        <p:spPr>
          <a:xfrm>
            <a:off x="3156177" y="5731672"/>
            <a:ext cx="5846311"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twitter.com/tbiesheuvel/status/1032169655996219392</a:t>
            </a:r>
            <a:r>
              <a:rPr lang="tr-TR" sz="1400" dirty="0"/>
              <a:t> </a:t>
            </a:r>
            <a:endParaRPr lang="tr-TR" sz="1400" dirty="0"/>
          </a:p>
        </p:txBody>
      </p:sp>
      <p:pic>
        <p:nvPicPr>
          <p:cNvPr id="46082" name="Picture 2" descr="This is indeed a crazy chart, as the accompanying tweet says. The problem is it compounds two errors - the use of “dodged” bar charts and the use of bars to represent a time series.&#10;Dodged charts are hard to read because it is hard to compare.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680" y="1626397"/>
            <a:ext cx="63246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1631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121</a:t>
            </a:fld>
            <a:endParaRPr lang="en-US"/>
          </a:p>
        </p:txBody>
      </p:sp>
      <p:sp>
        <p:nvSpPr>
          <p:cNvPr id="8" name="TextBox 7"/>
          <p:cNvSpPr txBox="1"/>
          <p:nvPr/>
        </p:nvSpPr>
        <p:spPr>
          <a:xfrm>
            <a:off x="1588632" y="1187527"/>
            <a:ext cx="4393068"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580469" y="5168335"/>
            <a:ext cx="3797075" cy="523220"/>
          </a:xfrm>
          <a:prstGeom prst="rect">
            <a:avLst/>
          </a:prstGeom>
        </p:spPr>
        <p:txBody>
          <a:bodyPr wrap="square">
            <a:spAutoFit/>
          </a:bodyPr>
          <a:lstStyle/>
          <a:p>
            <a:r>
              <a:rPr lang="tr-TR" sz="1400" dirty="0"/>
              <a:t>Kaynak: </a:t>
            </a:r>
            <a:r>
              <a:rPr lang="tr-TR" sz="1400" dirty="0">
                <a:hlinkClick r:id="rId2"/>
              </a:rPr>
              <a:t>https://the-ken.com/story/grofers-bet-on-value-customers</a:t>
            </a:r>
            <a:r>
              <a:rPr lang="tr-TR" sz="1400" dirty="0">
                <a:hlinkClick r:id="rId2"/>
              </a:rPr>
              <a:t>/</a:t>
            </a:r>
            <a:r>
              <a:rPr lang="tr-TR" sz="1400" dirty="0"/>
              <a:t>   </a:t>
            </a:r>
            <a:endParaRPr lang="tr-TR" sz="1400" dirty="0"/>
          </a:p>
        </p:txBody>
      </p:sp>
      <p:pic>
        <p:nvPicPr>
          <p:cNvPr id="26626" name="Picture 2" descr="The problem is with the left set of graphs. When you see a set of bars, you assume they all represent the same “property”, with one bar for each category. Here, while all bars have the same dimensions, they all represent different quantities, and s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6511" y="956856"/>
            <a:ext cx="5204337" cy="539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78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122</a:t>
            </a:fld>
            <a:endParaRPr lang="en-US"/>
          </a:p>
        </p:txBody>
      </p:sp>
      <p:sp>
        <p:nvSpPr>
          <p:cNvPr id="8" name="TextBox 7"/>
          <p:cNvSpPr txBox="1"/>
          <p:nvPr/>
        </p:nvSpPr>
        <p:spPr>
          <a:xfrm>
            <a:off x="1588633" y="1326320"/>
            <a:ext cx="2303011" cy="1200329"/>
          </a:xfrm>
          <a:prstGeom prst="rect">
            <a:avLst/>
          </a:prstGeom>
          <a:noFill/>
        </p:spPr>
        <p:txBody>
          <a:bodyPr wrap="square" rtlCol="0">
            <a:spAutoFit/>
          </a:bodyPr>
          <a:lstStyle/>
          <a:p>
            <a:r>
              <a:rPr lang="tr-TR" dirty="0"/>
              <a:t>Hata: Halka ve Pasta Grafiklerinin Kullanımına Dair Her Türlü Kuralın İhlali</a:t>
            </a:r>
          </a:p>
        </p:txBody>
      </p:sp>
      <p:sp>
        <p:nvSpPr>
          <p:cNvPr id="3" name="Rectangle 2"/>
          <p:cNvSpPr/>
          <p:nvPr/>
        </p:nvSpPr>
        <p:spPr>
          <a:xfrm>
            <a:off x="1588633" y="5176500"/>
            <a:ext cx="3446010" cy="954107"/>
          </a:xfrm>
          <a:prstGeom prst="rect">
            <a:avLst/>
          </a:prstGeom>
        </p:spPr>
        <p:txBody>
          <a:bodyPr wrap="square">
            <a:spAutoFit/>
          </a:bodyPr>
          <a:lstStyle/>
          <a:p>
            <a:r>
              <a:rPr lang="tr-TR" sz="1400" dirty="0"/>
              <a:t>Kaynak: </a:t>
            </a:r>
            <a:r>
              <a:rPr lang="tr-TR" sz="1400" dirty="0">
                <a:hlinkClick r:id="rId2"/>
              </a:rPr>
              <a:t>https://www.espncricinfo.com/story/_/</a:t>
            </a:r>
            <a:r>
              <a:rPr lang="tr-TR" sz="1400" dirty="0">
                <a:hlinkClick r:id="rId2"/>
              </a:rPr>
              <a:t>id/27143430/kane-williamson-hand-steadies-new-zealand-ship</a:t>
            </a:r>
            <a:r>
              <a:rPr lang="tr-TR" sz="1400" dirty="0"/>
              <a:t> </a:t>
            </a:r>
            <a:endParaRPr lang="tr-TR" sz="1400" dirty="0"/>
          </a:p>
        </p:txBody>
      </p:sp>
      <p:pic>
        <p:nvPicPr>
          <p:cNvPr id="14338" name="Picture 2" descr="Pie charts are bad, but they are at least okay if you’re showing parts of something that add up to 1.&#10;I really don’t know what the graphics designer here was thinking - maybe following a “rule” that if percentages need to be shown, a pie needs to 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502" y="1238449"/>
            <a:ext cx="5428797" cy="492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3749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123</a:t>
            </a:fld>
            <a:endParaRPr lang="en-US"/>
          </a:p>
        </p:txBody>
      </p:sp>
      <p:sp>
        <p:nvSpPr>
          <p:cNvPr id="8" name="TextBox 7"/>
          <p:cNvSpPr txBox="1"/>
          <p:nvPr/>
        </p:nvSpPr>
        <p:spPr>
          <a:xfrm>
            <a:off x="1588633" y="1326320"/>
            <a:ext cx="4784953" cy="646331"/>
          </a:xfrm>
          <a:prstGeom prst="rect">
            <a:avLst/>
          </a:prstGeom>
          <a:noFill/>
        </p:spPr>
        <p:txBody>
          <a:bodyPr wrap="square" rtlCol="0">
            <a:spAutoFit/>
          </a:bodyPr>
          <a:lstStyle/>
          <a:p>
            <a:r>
              <a:rPr lang="tr-TR" dirty="0"/>
              <a:t>Hata: Sayısal Değerler Yatay Eksendeyken Noktaların Düşeydeki Anlamsız Dizilimi</a:t>
            </a:r>
          </a:p>
        </p:txBody>
      </p:sp>
      <p:sp>
        <p:nvSpPr>
          <p:cNvPr id="3" name="Rectangle 2"/>
          <p:cNvSpPr/>
          <p:nvPr/>
        </p:nvSpPr>
        <p:spPr>
          <a:xfrm>
            <a:off x="1588633" y="5176499"/>
            <a:ext cx="4784953" cy="738664"/>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wellcome.ac.uk/sites/default/files/wellcome-global-monitor-2018.pdf</a:t>
            </a:r>
            <a:r>
              <a:rPr lang="tr-TR" sz="1400" dirty="0"/>
              <a:t> </a:t>
            </a:r>
            <a:endParaRPr lang="tr-TR" sz="1400" dirty="0"/>
          </a:p>
        </p:txBody>
      </p:sp>
      <p:pic>
        <p:nvPicPr>
          <p:cNvPr id="15362" name="Picture 2" descr="I spent a few minutes trying to figure out what the Y axis is here, and so far have no answers. Why would you distribute the points across two axes if the information is contained only in one?&#10;Sour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6890" y="1090063"/>
            <a:ext cx="2874613" cy="526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07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124</a:t>
            </a:fld>
            <a:endParaRPr lang="en-US"/>
          </a:p>
        </p:txBody>
      </p:sp>
      <p:sp>
        <p:nvSpPr>
          <p:cNvPr id="8" name="TextBox 7"/>
          <p:cNvSpPr txBox="1"/>
          <p:nvPr/>
        </p:nvSpPr>
        <p:spPr>
          <a:xfrm>
            <a:off x="1588633" y="1326319"/>
            <a:ext cx="8638497" cy="369332"/>
          </a:xfrm>
          <a:prstGeom prst="rect">
            <a:avLst/>
          </a:prstGeom>
          <a:noFill/>
        </p:spPr>
        <p:txBody>
          <a:bodyPr wrap="square" rtlCol="0">
            <a:spAutoFit/>
          </a:bodyPr>
          <a:lstStyle/>
          <a:p>
            <a:r>
              <a:rPr lang="tr-TR" dirty="0"/>
              <a:t>Hata: Değer Aralıklarının ve Renk Ölçeğinin Anlamsızlığı</a:t>
            </a:r>
          </a:p>
        </p:txBody>
      </p:sp>
      <p:sp>
        <p:nvSpPr>
          <p:cNvPr id="3" name="Rectangle 2"/>
          <p:cNvSpPr/>
          <p:nvPr/>
        </p:nvSpPr>
        <p:spPr>
          <a:xfrm>
            <a:off x="1588633" y="6017419"/>
            <a:ext cx="8940575"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www.livemint.com/news/india/india-s-workforce-is-masculinising-rapidly-1560150389726.html</a:t>
            </a:r>
            <a:r>
              <a:rPr lang="tr-TR" sz="1400" dirty="0"/>
              <a:t> </a:t>
            </a:r>
            <a:endParaRPr lang="tr-TR" sz="1400" dirty="0"/>
          </a:p>
        </p:txBody>
      </p:sp>
      <p:pic>
        <p:nvPicPr>
          <p:cNvPr id="18434" name="Picture 2" descr="The representation using a choropleth isn’t bad, but the reason I’m putting this here is the choice of intervals. I understand it is the default algo of datawrapper, but why would you draw boundaries at 15.4% and 33.5%? There is no regularity 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661" y="1726812"/>
            <a:ext cx="5218472" cy="4261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145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125</a:t>
            </a:fld>
            <a:endParaRPr lang="en-US"/>
          </a:p>
        </p:txBody>
      </p:sp>
      <p:sp>
        <p:nvSpPr>
          <p:cNvPr id="8" name="TextBox 7"/>
          <p:cNvSpPr txBox="1"/>
          <p:nvPr/>
        </p:nvSpPr>
        <p:spPr>
          <a:xfrm>
            <a:off x="1588633" y="1326319"/>
            <a:ext cx="8638497"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2911249" y="6017419"/>
            <a:ext cx="6826025" cy="307777"/>
          </a:xfrm>
          <a:prstGeom prst="rect">
            <a:avLst/>
          </a:prstGeom>
        </p:spPr>
        <p:txBody>
          <a:bodyPr wrap="square">
            <a:spAutoFit/>
          </a:bodyPr>
          <a:lstStyle/>
          <a:p>
            <a:r>
              <a:rPr lang="tr-TR" sz="1400" dirty="0"/>
              <a:t>Kaynak: </a:t>
            </a:r>
            <a:r>
              <a:rPr lang="tr-TR" sz="1400" dirty="0">
                <a:hlinkClick r:id="rId2"/>
              </a:rPr>
              <a:t>http://www.espncricinfo.com/story/_/</a:t>
            </a:r>
            <a:r>
              <a:rPr lang="tr-TR" sz="1400" dirty="0">
                <a:hlinkClick r:id="rId2"/>
              </a:rPr>
              <a:t>id/26927142/how-india-beat-australia</a:t>
            </a:r>
            <a:r>
              <a:rPr lang="tr-TR" sz="1400" dirty="0"/>
              <a:t> </a:t>
            </a:r>
            <a:endParaRPr lang="tr-TR" sz="1400" dirty="0"/>
          </a:p>
        </p:txBody>
      </p:sp>
      <p:pic>
        <p:nvPicPr>
          <p:cNvPr id="20482" name="Picture 2" descr="Cricinfo at it again. When will people learn that using non-standard figures in place of bars actually hides information?&#10;Minor points:&#10;1. The scale on the left is useless&#10;2. Not clear what the number in the red circle is.&#10;3. Each batsman is play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4873" y="1212735"/>
            <a:ext cx="4674054" cy="467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710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126</a:t>
            </a:fld>
            <a:endParaRPr lang="en-US"/>
          </a:p>
        </p:txBody>
      </p:sp>
      <p:sp>
        <p:nvSpPr>
          <p:cNvPr id="8" name="TextBox 7"/>
          <p:cNvSpPr txBox="1"/>
          <p:nvPr/>
        </p:nvSpPr>
        <p:spPr>
          <a:xfrm>
            <a:off x="1588633" y="1326319"/>
            <a:ext cx="8638497"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702935" y="4972390"/>
            <a:ext cx="3364366" cy="954107"/>
          </a:xfrm>
          <a:prstGeom prst="rect">
            <a:avLst/>
          </a:prstGeom>
        </p:spPr>
        <p:txBody>
          <a:bodyPr wrap="square">
            <a:spAutoFit/>
          </a:bodyPr>
          <a:lstStyle/>
          <a:p>
            <a:r>
              <a:rPr lang="tr-TR" sz="1400" dirty="0"/>
              <a:t>Kaynak: </a:t>
            </a:r>
            <a:r>
              <a:rPr lang="tr-TR" sz="1400" dirty="0">
                <a:hlinkClick r:id="rId2"/>
              </a:rPr>
              <a:t>http://www.espncricinfo.com/story/_/</a:t>
            </a:r>
            <a:r>
              <a:rPr lang="tr-TR" sz="1400" dirty="0">
                <a:hlinkClick r:id="rId2"/>
              </a:rPr>
              <a:t>id/26574308/no-complaints-andre-russell-batting-position-dinesh-karthik</a:t>
            </a:r>
            <a:r>
              <a:rPr lang="tr-TR" sz="1400" dirty="0"/>
              <a:t> </a:t>
            </a:r>
            <a:endParaRPr lang="tr-TR" sz="1400" dirty="0"/>
          </a:p>
        </p:txBody>
      </p:sp>
      <p:pic>
        <p:nvPicPr>
          <p:cNvPr id="27650" name="Picture 2" descr="I fail to understand why graphics designers still continue to use non-standard bars for their bar graphs. Without those legend numbers, it would be very hard to determine, for example, that de Villiers’s number is a bit more than twice 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207" y="1267979"/>
            <a:ext cx="5057215" cy="505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3630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127</a:t>
            </a:fld>
            <a:endParaRPr lang="en-US"/>
          </a:p>
        </p:txBody>
      </p:sp>
      <p:sp>
        <p:nvSpPr>
          <p:cNvPr id="8" name="TextBox 7"/>
          <p:cNvSpPr txBox="1"/>
          <p:nvPr/>
        </p:nvSpPr>
        <p:spPr>
          <a:xfrm>
            <a:off x="1588633" y="1326319"/>
            <a:ext cx="8638497" cy="369332"/>
          </a:xfrm>
          <a:prstGeom prst="rect">
            <a:avLst/>
          </a:prstGeom>
          <a:noFill/>
        </p:spPr>
        <p:txBody>
          <a:bodyPr wrap="square" rtlCol="0">
            <a:spAutoFit/>
          </a:bodyPr>
          <a:lstStyle/>
          <a:p>
            <a:r>
              <a:rPr lang="tr-TR" dirty="0"/>
              <a:t>Hata: Pasta Grafiğinin Amacına Aykırı Şekilde Kullanımı</a:t>
            </a:r>
          </a:p>
        </p:txBody>
      </p:sp>
      <p:sp>
        <p:nvSpPr>
          <p:cNvPr id="3" name="Rectangle 2"/>
          <p:cNvSpPr/>
          <p:nvPr/>
        </p:nvSpPr>
        <p:spPr>
          <a:xfrm>
            <a:off x="3972609" y="5952103"/>
            <a:ext cx="4597172" cy="307777"/>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28674" name="Picture 2" descr="The best description of this graphic, which has popped up on twitter multiple times today, is this tw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703" y="1758269"/>
            <a:ext cx="7264010" cy="4097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723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128</a:t>
            </a:fld>
            <a:endParaRPr lang="en-US"/>
          </a:p>
        </p:txBody>
      </p:sp>
      <p:sp>
        <p:nvSpPr>
          <p:cNvPr id="8" name="TextBox 7"/>
          <p:cNvSpPr txBox="1"/>
          <p:nvPr/>
        </p:nvSpPr>
        <p:spPr>
          <a:xfrm>
            <a:off x="1588633" y="1326320"/>
            <a:ext cx="2841854" cy="646331"/>
          </a:xfrm>
          <a:prstGeom prst="rect">
            <a:avLst/>
          </a:prstGeom>
          <a:noFill/>
        </p:spPr>
        <p:txBody>
          <a:bodyPr wrap="square" rtlCol="0">
            <a:spAutoFit/>
          </a:bodyPr>
          <a:lstStyle/>
          <a:p>
            <a:r>
              <a:rPr lang="tr-TR" dirty="0"/>
              <a:t>Hata: Yatay Eksenin Kötü Bir Şekilde Tanımlanması</a:t>
            </a:r>
          </a:p>
        </p:txBody>
      </p:sp>
      <p:sp>
        <p:nvSpPr>
          <p:cNvPr id="3" name="Rectangle 2"/>
          <p:cNvSpPr/>
          <p:nvPr/>
        </p:nvSpPr>
        <p:spPr>
          <a:xfrm>
            <a:off x="1662116" y="5429587"/>
            <a:ext cx="2947984" cy="738664"/>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twitter.com/MilanV/status/1114950062877155329</a:t>
            </a:r>
            <a:r>
              <a:rPr lang="tr-TR" sz="1400" dirty="0"/>
              <a:t> </a:t>
            </a:r>
            <a:endParaRPr lang="tr-TR" sz="1400" dirty="0"/>
          </a:p>
        </p:txBody>
      </p:sp>
      <p:pic>
        <p:nvPicPr>
          <p:cNvPr id="29698" name="Picture 2" descr="The X axis of this graph is misleading. January 2018 is not equidistant from May 2014 and March 2019. Seems like whoever made the chart assumed the date to be a categorical variable, because of which it appears this way.&#10;Might be a small mistake, b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840" y="1097943"/>
            <a:ext cx="57531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998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129</a:t>
            </a:fld>
            <a:endParaRPr lang="en-US"/>
          </a:p>
        </p:txBody>
      </p:sp>
      <p:sp>
        <p:nvSpPr>
          <p:cNvPr id="8" name="TextBox 7"/>
          <p:cNvSpPr txBox="1"/>
          <p:nvPr/>
        </p:nvSpPr>
        <p:spPr>
          <a:xfrm>
            <a:off x="1588634" y="1848833"/>
            <a:ext cx="3829731" cy="923330"/>
          </a:xfrm>
          <a:prstGeom prst="rect">
            <a:avLst/>
          </a:prstGeom>
          <a:noFill/>
        </p:spPr>
        <p:txBody>
          <a:bodyPr wrap="square" rtlCol="0">
            <a:spAutoFit/>
          </a:bodyPr>
          <a:lstStyle/>
          <a:p>
            <a:r>
              <a:rPr lang="tr-TR" dirty="0"/>
              <a:t>Hata: Haritanın Yanlış Yorumlanacak Şekilde Kullanımı; Zaman Serisinin Yanlış İfade Edilmesi</a:t>
            </a:r>
          </a:p>
        </p:txBody>
      </p:sp>
      <p:sp>
        <p:nvSpPr>
          <p:cNvPr id="3" name="Rectangle 2"/>
          <p:cNvSpPr/>
          <p:nvPr/>
        </p:nvSpPr>
        <p:spPr>
          <a:xfrm>
            <a:off x="1662116" y="5429586"/>
            <a:ext cx="3699098" cy="523220"/>
          </a:xfrm>
          <a:prstGeom prst="rect">
            <a:avLst/>
          </a:prstGeom>
        </p:spPr>
        <p:txBody>
          <a:bodyPr wrap="square">
            <a:spAutoFit/>
          </a:bodyPr>
          <a:lstStyle/>
          <a:p>
            <a:r>
              <a:rPr lang="tr-TR" sz="1400" dirty="0"/>
              <a:t>Kaynak: </a:t>
            </a:r>
            <a:r>
              <a:rPr lang="tr-TR" sz="1400" dirty="0">
                <a:hlinkClick r:id="rId2"/>
              </a:rPr>
              <a:t>https://www.jotform.com/blog/bad-data-visualization</a:t>
            </a:r>
            <a:r>
              <a:rPr lang="tr-TR" sz="1400" dirty="0">
                <a:hlinkClick r:id="rId2"/>
              </a:rPr>
              <a:t>/</a:t>
            </a:r>
            <a:r>
              <a:rPr lang="tr-TR" sz="1400" dirty="0"/>
              <a:t> </a:t>
            </a:r>
            <a:endParaRPr lang="tr-TR" sz="1400" dirty="0"/>
          </a:p>
        </p:txBody>
      </p:sp>
      <p:pic>
        <p:nvPicPr>
          <p:cNvPr id="52226" name="Picture 2" descr="https://www.jotform.com/blog/wp-content/uploads/2021/02/image-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447" y="1244676"/>
            <a:ext cx="4986233" cy="503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26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13</a:t>
            </a:fld>
            <a:endParaRPr lang="en-US"/>
          </a:p>
        </p:txBody>
      </p:sp>
      <p:sp>
        <p:nvSpPr>
          <p:cNvPr id="3" name="Rectangle 2"/>
          <p:cNvSpPr/>
          <p:nvPr/>
        </p:nvSpPr>
        <p:spPr>
          <a:xfrm>
            <a:off x="1564142" y="5992927"/>
            <a:ext cx="9022215"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trinachi.github.io/data-design-builds/ch18.html</a:t>
            </a:r>
            <a:r>
              <a:rPr lang="tr-TR" sz="1400" dirty="0"/>
              <a:t>  </a:t>
            </a:r>
            <a:endParaRPr lang="tr-TR" sz="1400" dirty="0"/>
          </a:p>
        </p:txBody>
      </p:sp>
      <p:sp>
        <p:nvSpPr>
          <p:cNvPr id="10" name="TextBox 9"/>
          <p:cNvSpPr txBox="1"/>
          <p:nvPr/>
        </p:nvSpPr>
        <p:spPr>
          <a:xfrm>
            <a:off x="1761220" y="1721003"/>
            <a:ext cx="4277631" cy="369332"/>
          </a:xfrm>
          <a:prstGeom prst="rect">
            <a:avLst/>
          </a:prstGeom>
          <a:noFill/>
        </p:spPr>
        <p:txBody>
          <a:bodyPr wrap="square" rtlCol="0">
            <a:spAutoFit/>
          </a:bodyPr>
          <a:lstStyle/>
          <a:p>
            <a:r>
              <a:rPr lang="tr-TR" dirty="0"/>
              <a:t>Manipülasyon 3: Rekabet Analizi</a:t>
            </a:r>
          </a:p>
        </p:txBody>
      </p:sp>
      <p:sp>
        <p:nvSpPr>
          <p:cNvPr id="12" name="TextBox 11"/>
          <p:cNvSpPr txBox="1"/>
          <p:nvPr/>
        </p:nvSpPr>
        <p:spPr>
          <a:xfrm>
            <a:off x="7358743" y="1721002"/>
            <a:ext cx="3021468" cy="369332"/>
          </a:xfrm>
          <a:prstGeom prst="rect">
            <a:avLst/>
          </a:prstGeom>
          <a:noFill/>
        </p:spPr>
        <p:txBody>
          <a:bodyPr wrap="square" rtlCol="0">
            <a:spAutoFit/>
          </a:bodyPr>
          <a:lstStyle/>
          <a:p>
            <a:pPr algn="ctr"/>
            <a:r>
              <a:rPr lang="tr-TR" dirty="0"/>
              <a:t>Gerçek Veri </a:t>
            </a:r>
            <a:r>
              <a:rPr lang="tr-TR" dirty="0">
                <a:sym typeface="Wingdings" panose="05000000000000000000" pitchFamily="2" charset="2"/>
              </a:rPr>
              <a:t></a:t>
            </a:r>
            <a:endParaRPr lang="tr-TR" dirty="0"/>
          </a:p>
        </p:txBody>
      </p:sp>
      <p:pic>
        <p:nvPicPr>
          <p:cNvPr id="51202" name="Picture 2" descr="State l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219" y="2367335"/>
            <a:ext cx="4400096" cy="3480965"/>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Market 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1239" y="2236705"/>
            <a:ext cx="3695940" cy="359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700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130</a:t>
            </a:fld>
            <a:endParaRPr lang="en-US"/>
          </a:p>
        </p:txBody>
      </p:sp>
      <p:sp>
        <p:nvSpPr>
          <p:cNvPr id="8" name="TextBox 7"/>
          <p:cNvSpPr txBox="1"/>
          <p:nvPr/>
        </p:nvSpPr>
        <p:spPr>
          <a:xfrm>
            <a:off x="1588634" y="1848834"/>
            <a:ext cx="3829731" cy="646331"/>
          </a:xfrm>
          <a:prstGeom prst="rect">
            <a:avLst/>
          </a:prstGeom>
          <a:noFill/>
        </p:spPr>
        <p:txBody>
          <a:bodyPr wrap="square" rtlCol="0">
            <a:spAutoFit/>
          </a:bodyPr>
          <a:lstStyle/>
          <a:p>
            <a:r>
              <a:rPr lang="tr-TR" dirty="0"/>
              <a:t>Hata: Büyüklükler ve Sayı Değerleri Arasındaki İlişkinin İhlali</a:t>
            </a:r>
          </a:p>
        </p:txBody>
      </p:sp>
      <p:sp>
        <p:nvSpPr>
          <p:cNvPr id="3" name="Rectangle 2"/>
          <p:cNvSpPr/>
          <p:nvPr/>
        </p:nvSpPr>
        <p:spPr>
          <a:xfrm>
            <a:off x="1662116" y="4882578"/>
            <a:ext cx="3699098" cy="738664"/>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analythical.com/blog/examples-of-awful-data-visualization</a:t>
            </a:r>
            <a:r>
              <a:rPr lang="tr-TR" sz="1400" dirty="0"/>
              <a:t> </a:t>
            </a:r>
            <a:endParaRPr lang="tr-TR" sz="1400" dirty="0"/>
          </a:p>
        </p:txBody>
      </p:sp>
      <p:pic>
        <p:nvPicPr>
          <p:cNvPr id="54274" name="Picture 2" descr="Meaningless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860" y="1733988"/>
            <a:ext cx="5178582" cy="42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1296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131</a:t>
            </a:fld>
            <a:endParaRPr lang="en-US"/>
          </a:p>
        </p:txBody>
      </p:sp>
      <p:sp>
        <p:nvSpPr>
          <p:cNvPr id="8" name="TextBox 7"/>
          <p:cNvSpPr txBox="1"/>
          <p:nvPr/>
        </p:nvSpPr>
        <p:spPr>
          <a:xfrm>
            <a:off x="1588634" y="1848834"/>
            <a:ext cx="3829731" cy="646331"/>
          </a:xfrm>
          <a:prstGeom prst="rect">
            <a:avLst/>
          </a:prstGeom>
          <a:noFill/>
        </p:spPr>
        <p:txBody>
          <a:bodyPr wrap="square" rtlCol="0">
            <a:spAutoFit/>
          </a:bodyPr>
          <a:lstStyle/>
          <a:p>
            <a:r>
              <a:rPr lang="tr-TR" dirty="0"/>
              <a:t>Hata: Veriler ile Görsellerin Uyumsuzluğu</a:t>
            </a:r>
          </a:p>
        </p:txBody>
      </p:sp>
      <p:sp>
        <p:nvSpPr>
          <p:cNvPr id="3" name="Rectangle 2"/>
          <p:cNvSpPr/>
          <p:nvPr/>
        </p:nvSpPr>
        <p:spPr>
          <a:xfrm>
            <a:off x="1662116" y="4882578"/>
            <a:ext cx="3699098" cy="738664"/>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analythical.com/blog/examples-of-awful-data-visualization</a:t>
            </a:r>
            <a:r>
              <a:rPr lang="tr-TR" sz="1400" dirty="0"/>
              <a:t> </a:t>
            </a:r>
            <a:endParaRPr lang="tr-TR" sz="1400" dirty="0"/>
          </a:p>
        </p:txBody>
      </p:sp>
      <p:pic>
        <p:nvPicPr>
          <p:cNvPr id="55298" name="Picture 2" descr="Failed conne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364" y="1379310"/>
            <a:ext cx="5143046" cy="487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851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132</a:t>
            </a:fld>
            <a:endParaRPr lang="en-US"/>
          </a:p>
        </p:txBody>
      </p:sp>
      <p:sp>
        <p:nvSpPr>
          <p:cNvPr id="8" name="TextBox 7"/>
          <p:cNvSpPr txBox="1"/>
          <p:nvPr/>
        </p:nvSpPr>
        <p:spPr>
          <a:xfrm>
            <a:off x="1671982" y="1238978"/>
            <a:ext cx="8595968" cy="646331"/>
          </a:xfrm>
          <a:prstGeom prst="rect">
            <a:avLst/>
          </a:prstGeom>
          <a:noFill/>
        </p:spPr>
        <p:txBody>
          <a:bodyPr wrap="square" rtlCol="0">
            <a:spAutoFit/>
          </a:bodyPr>
          <a:lstStyle/>
          <a:p>
            <a:r>
              <a:rPr lang="tr-TR" dirty="0"/>
              <a:t>Hata: Veriler ile Görsellerin Uyumsuzluğu; Karşılaştırılamayacak Değerlerin Birbirleriyle Aynı Pasta / Halka Grafiğine Eklenmesi</a:t>
            </a:r>
          </a:p>
        </p:txBody>
      </p:sp>
      <p:sp>
        <p:nvSpPr>
          <p:cNvPr id="3" name="Rectangle 2"/>
          <p:cNvSpPr/>
          <p:nvPr/>
        </p:nvSpPr>
        <p:spPr>
          <a:xfrm>
            <a:off x="1662116" y="6074565"/>
            <a:ext cx="8434384"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analythical.com/blog/examples-of-awful-data-visualization</a:t>
            </a:r>
            <a:r>
              <a:rPr lang="tr-TR" sz="1400" dirty="0"/>
              <a:t> </a:t>
            </a:r>
            <a:endParaRPr lang="tr-TR" sz="1400" dirty="0"/>
          </a:p>
        </p:txBody>
      </p:sp>
      <p:pic>
        <p:nvPicPr>
          <p:cNvPr id="56322" name="Picture 2" descr="Parts of a wh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960" y="2069247"/>
            <a:ext cx="6556783" cy="385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655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133</a:t>
            </a:fld>
            <a:endParaRPr lang="en-US"/>
          </a:p>
        </p:txBody>
      </p:sp>
      <p:sp>
        <p:nvSpPr>
          <p:cNvPr id="8" name="TextBox 7"/>
          <p:cNvSpPr txBox="1"/>
          <p:nvPr/>
        </p:nvSpPr>
        <p:spPr>
          <a:xfrm>
            <a:off x="1588633" y="1326319"/>
            <a:ext cx="6711724" cy="369332"/>
          </a:xfrm>
          <a:prstGeom prst="rect">
            <a:avLst/>
          </a:prstGeom>
          <a:noFill/>
        </p:spPr>
        <p:txBody>
          <a:bodyPr wrap="square" rtlCol="0">
            <a:spAutoFit/>
          </a:bodyPr>
          <a:lstStyle/>
          <a:p>
            <a:r>
              <a:rPr lang="tr-TR" dirty="0"/>
              <a:t>Hata: Pasta / Halka Grafiğinin Yanlış Kullanımı</a:t>
            </a:r>
          </a:p>
        </p:txBody>
      </p:sp>
      <p:sp>
        <p:nvSpPr>
          <p:cNvPr id="3" name="Rectangle 2"/>
          <p:cNvSpPr/>
          <p:nvPr/>
        </p:nvSpPr>
        <p:spPr>
          <a:xfrm>
            <a:off x="1662116" y="5723500"/>
            <a:ext cx="8891584"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www.livemint.com/companies/news/l-t-declares-its-love-but-mindtree-unmoved-1553016618238.html</a:t>
            </a:r>
            <a:r>
              <a:rPr lang="tr-TR" sz="1400" dirty="0"/>
              <a:t> </a:t>
            </a:r>
            <a:endParaRPr lang="tr-TR" sz="1400" dirty="0"/>
          </a:p>
        </p:txBody>
      </p:sp>
      <p:pic>
        <p:nvPicPr>
          <p:cNvPr id="30722" name="Picture 2" descr="My former newspaper is at it again. Pie charts are bad enough, but at least you should do them properly?&#10;The whole purpose of showing pie charts is to show proportions. So what’s the use of a pie chart that adds up to 33.52% (and that’s tw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796" y="1861059"/>
            <a:ext cx="6286500" cy="3541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554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134</a:t>
            </a:fld>
            <a:endParaRPr lang="en-US"/>
          </a:p>
        </p:txBody>
      </p:sp>
      <p:sp>
        <p:nvSpPr>
          <p:cNvPr id="8" name="TextBox 7"/>
          <p:cNvSpPr txBox="1"/>
          <p:nvPr/>
        </p:nvSpPr>
        <p:spPr>
          <a:xfrm>
            <a:off x="1588633" y="1326319"/>
            <a:ext cx="6711724" cy="369332"/>
          </a:xfrm>
          <a:prstGeom prst="rect">
            <a:avLst/>
          </a:prstGeom>
          <a:noFill/>
        </p:spPr>
        <p:txBody>
          <a:bodyPr wrap="square" rtlCol="0">
            <a:spAutoFit/>
          </a:bodyPr>
          <a:lstStyle/>
          <a:p>
            <a:r>
              <a:rPr lang="tr-TR" dirty="0"/>
              <a:t>Hata: Pasta / Halka Grafiğinin İki Anlamda Yanlış Kullanımı</a:t>
            </a:r>
          </a:p>
        </p:txBody>
      </p:sp>
      <p:sp>
        <p:nvSpPr>
          <p:cNvPr id="3" name="Rectangle 2"/>
          <p:cNvSpPr/>
          <p:nvPr/>
        </p:nvSpPr>
        <p:spPr>
          <a:xfrm>
            <a:off x="1662116" y="6082729"/>
            <a:ext cx="8891584" cy="307777"/>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31746" name="Picture 2" descr="Regular readers of this tumblr may not require much commentary to know why this doesn’t work. It’s incredibly hard to get any information out of it. And it’s not even clear if the sectors in the two pies are the same or different!&#10;To recap,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21" y="1780570"/>
            <a:ext cx="7624699" cy="415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1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135</a:t>
            </a:fld>
            <a:endParaRPr lang="en-US"/>
          </a:p>
        </p:txBody>
      </p:sp>
      <p:sp>
        <p:nvSpPr>
          <p:cNvPr id="8" name="TextBox 7"/>
          <p:cNvSpPr txBox="1"/>
          <p:nvPr/>
        </p:nvSpPr>
        <p:spPr>
          <a:xfrm>
            <a:off x="1588633" y="1326320"/>
            <a:ext cx="8858931" cy="646331"/>
          </a:xfrm>
          <a:prstGeom prst="rect">
            <a:avLst/>
          </a:prstGeom>
          <a:noFill/>
        </p:spPr>
        <p:txBody>
          <a:bodyPr wrap="square" rtlCol="0">
            <a:spAutoFit/>
          </a:bodyPr>
          <a:lstStyle/>
          <a:p>
            <a:r>
              <a:rPr lang="tr-TR" dirty="0"/>
              <a:t>Hata: Yarım Pasta / Halka Grafiğinin Yanlış Yerde Kullanımı; Etiketlerin Yanlış Kullanımı; Sayısal Değerlerin Çözünürlüğü </a:t>
            </a:r>
          </a:p>
        </p:txBody>
      </p:sp>
      <p:sp>
        <p:nvSpPr>
          <p:cNvPr id="3" name="Rectangle 2"/>
          <p:cNvSpPr/>
          <p:nvPr/>
        </p:nvSpPr>
        <p:spPr>
          <a:xfrm>
            <a:off x="1662116" y="6082729"/>
            <a:ext cx="8891584" cy="307777"/>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32770" name="Picture 2" descr="Pie charts are bad enough. Half pies/doughnuts are worse - unless they’re showing parliamentary majorities. This one does an atrocious job of labelling.&#10;First of all you have the “tennis problem” where you need to keep looking back and forth from t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162" y="2033733"/>
            <a:ext cx="5975802" cy="400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6962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136</a:t>
            </a:fld>
            <a:endParaRPr lang="en-US"/>
          </a:p>
        </p:txBody>
      </p:sp>
      <p:sp>
        <p:nvSpPr>
          <p:cNvPr id="8" name="TextBox 7"/>
          <p:cNvSpPr txBox="1"/>
          <p:nvPr/>
        </p:nvSpPr>
        <p:spPr>
          <a:xfrm>
            <a:off x="1588633" y="1326319"/>
            <a:ext cx="8858931" cy="369332"/>
          </a:xfrm>
          <a:prstGeom prst="rect">
            <a:avLst/>
          </a:prstGeom>
          <a:noFill/>
        </p:spPr>
        <p:txBody>
          <a:bodyPr wrap="square" rtlCol="0">
            <a:spAutoFit/>
          </a:bodyPr>
          <a:lstStyle/>
          <a:p>
            <a:r>
              <a:rPr lang="tr-TR" dirty="0"/>
              <a:t>Hata: Yarım Pasta / Halka Grafiğinin Doğru Yerde, Ancak Yanlış Dizilimle Kullanımı</a:t>
            </a:r>
          </a:p>
        </p:txBody>
      </p:sp>
      <p:sp>
        <p:nvSpPr>
          <p:cNvPr id="3" name="Rectangle 2"/>
          <p:cNvSpPr/>
          <p:nvPr/>
        </p:nvSpPr>
        <p:spPr>
          <a:xfrm>
            <a:off x="1662116" y="5837801"/>
            <a:ext cx="8891584"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www.livemint.com/Politics/3b1jc0XjgzQ2E0NE5T74HP/How-Lok-Sabha-will-look-if-people-vote-as-they-did-in-assemb.html</a:t>
            </a:r>
            <a:r>
              <a:rPr lang="tr-TR" sz="1400" dirty="0"/>
              <a:t>  </a:t>
            </a:r>
            <a:endParaRPr lang="tr-TR" sz="1400" dirty="0"/>
          </a:p>
        </p:txBody>
      </p:sp>
      <p:pic>
        <p:nvPicPr>
          <p:cNvPr id="37890" name="Picture 2" descr="This tumblr has come a full circle, as this bad visualisation appears in Mint in an article under my own name!&#10;As you know, pie charts (and doughnut charts, and half-doughnut charts like this one) don’t convey information properly because the hu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173" y="1808403"/>
            <a:ext cx="591502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78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137</a:t>
            </a:fld>
            <a:endParaRPr lang="en-US"/>
          </a:p>
        </p:txBody>
      </p:sp>
      <p:sp>
        <p:nvSpPr>
          <p:cNvPr id="8" name="TextBox 7"/>
          <p:cNvSpPr txBox="1"/>
          <p:nvPr/>
        </p:nvSpPr>
        <p:spPr>
          <a:xfrm>
            <a:off x="1588633" y="1326319"/>
            <a:ext cx="8858931"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1662117" y="5454077"/>
            <a:ext cx="3736067" cy="738664"/>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twitter.com/moneycontrolcom/status/1098469230498918400</a:t>
            </a:r>
            <a:r>
              <a:rPr lang="tr-TR" sz="1400" dirty="0"/>
              <a:t>  </a:t>
            </a:r>
            <a:endParaRPr lang="tr-TR" sz="1400" dirty="0"/>
          </a:p>
        </p:txBody>
      </p:sp>
      <p:pic>
        <p:nvPicPr>
          <p:cNvPr id="33794" name="Picture 2" descr="The human eye has a hard enough time appreciating regular areas (which is why pie charts aren’t great visualisation). So you can only imagine how hard it should be to appreciate a chart overlaid on an irregular area such as a map of a country.&#10;I me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5574" y="1145991"/>
            <a:ext cx="4314598" cy="517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5044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138</a:t>
            </a:fld>
            <a:endParaRPr lang="en-US"/>
          </a:p>
        </p:txBody>
      </p:sp>
      <p:sp>
        <p:nvSpPr>
          <p:cNvPr id="8" name="TextBox 7"/>
          <p:cNvSpPr txBox="1"/>
          <p:nvPr/>
        </p:nvSpPr>
        <p:spPr>
          <a:xfrm>
            <a:off x="1588633" y="1326320"/>
            <a:ext cx="3944032" cy="1200329"/>
          </a:xfrm>
          <a:prstGeom prst="rect">
            <a:avLst/>
          </a:prstGeom>
          <a:noFill/>
        </p:spPr>
        <p:txBody>
          <a:bodyPr wrap="square" rtlCol="0">
            <a:spAutoFit/>
          </a:bodyPr>
          <a:lstStyle/>
          <a:p>
            <a:r>
              <a:rPr lang="tr-TR" dirty="0"/>
              <a:t>Hata: Birbirleriyle Karşılaştırılamayacak Niceliklerin Aynı Grafikte Sunulması; Düşey Eksenin Garipliği</a:t>
            </a:r>
          </a:p>
        </p:txBody>
      </p:sp>
      <p:sp>
        <p:nvSpPr>
          <p:cNvPr id="3" name="Rectangle 2"/>
          <p:cNvSpPr/>
          <p:nvPr/>
        </p:nvSpPr>
        <p:spPr>
          <a:xfrm>
            <a:off x="1662117" y="5454077"/>
            <a:ext cx="3993013" cy="523220"/>
          </a:xfrm>
          <a:prstGeom prst="rect">
            <a:avLst/>
          </a:prstGeom>
        </p:spPr>
        <p:txBody>
          <a:bodyPr wrap="square">
            <a:spAutoFit/>
          </a:bodyPr>
          <a:lstStyle/>
          <a:p>
            <a:r>
              <a:rPr lang="tr-TR" sz="1400" dirty="0"/>
              <a:t>Kaynak: </a:t>
            </a:r>
            <a:r>
              <a:rPr lang="tr-TR" sz="1400" dirty="0">
                <a:hlinkClick r:id="rId2"/>
              </a:rPr>
              <a:t>https://www.linkedin.com/in/bhaskardasgupta</a:t>
            </a:r>
            <a:r>
              <a:rPr lang="tr-TR" sz="1400" dirty="0">
                <a:hlinkClick r:id="rId2"/>
              </a:rPr>
              <a:t>/</a:t>
            </a:r>
            <a:r>
              <a:rPr lang="tr-TR" sz="1400" dirty="0"/>
              <a:t> </a:t>
            </a:r>
            <a:endParaRPr lang="tr-TR" sz="1400" dirty="0"/>
          </a:p>
        </p:txBody>
      </p:sp>
      <p:pic>
        <p:nvPicPr>
          <p:cNvPr id="34820" name="Picture 4" descr="Really, what was the graphic designer even thinking? Each of the bars in this chart represents a different kind of quantity, so I have no clue what all of them are doing on the same graph!&#10;And look at the scale - how suddenly a linear scale goes to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435" y="1326319"/>
            <a:ext cx="4544786" cy="484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5442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139</a:t>
            </a:fld>
            <a:endParaRPr lang="en-US"/>
          </a:p>
        </p:txBody>
      </p:sp>
      <p:sp>
        <p:nvSpPr>
          <p:cNvPr id="8" name="TextBox 7"/>
          <p:cNvSpPr txBox="1"/>
          <p:nvPr/>
        </p:nvSpPr>
        <p:spPr>
          <a:xfrm>
            <a:off x="1588633" y="1326319"/>
            <a:ext cx="7903710" cy="369332"/>
          </a:xfrm>
          <a:prstGeom prst="rect">
            <a:avLst/>
          </a:prstGeom>
          <a:noFill/>
        </p:spPr>
        <p:txBody>
          <a:bodyPr wrap="square" rtlCol="0">
            <a:spAutoFit/>
          </a:bodyPr>
          <a:lstStyle/>
          <a:p>
            <a:r>
              <a:rPr lang="tr-TR" dirty="0"/>
              <a:t>Hata: Karşılaştırmaya Olanak Vermeyen Çubuk Dizilimi</a:t>
            </a:r>
          </a:p>
        </p:txBody>
      </p:sp>
      <p:sp>
        <p:nvSpPr>
          <p:cNvPr id="3" name="Rectangle 2"/>
          <p:cNvSpPr/>
          <p:nvPr/>
        </p:nvSpPr>
        <p:spPr>
          <a:xfrm>
            <a:off x="3434444" y="5976593"/>
            <a:ext cx="6025246"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twitter.com/Yascha_Mounk/status/1056667980422152192</a:t>
            </a:r>
            <a:r>
              <a:rPr lang="tr-TR" sz="1400" dirty="0"/>
              <a:t> </a:t>
            </a:r>
            <a:endParaRPr lang="tr-TR" sz="1400" dirty="0"/>
          </a:p>
        </p:txBody>
      </p:sp>
      <p:pic>
        <p:nvPicPr>
          <p:cNvPr id="38914" name="Picture 2" descr="This is one case where a dodged bar chart would’ve actually made sense, since we’re comparing within group (support for each party among “natives” and “immigrants”).&#10;With the bars facing away from each other, there’s no way we can compare, and t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865" y="1817772"/>
            <a:ext cx="7208833" cy="408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390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Veri Neden </a:t>
            </a:r>
            <a:r>
              <a:rPr lang="tr-TR" dirty="0" smtClean="0"/>
              <a:t>Görselleştirilir?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a:t>
            </a:fld>
            <a:endParaRPr lang="en-US"/>
          </a:p>
        </p:txBody>
      </p:sp>
      <p:sp>
        <p:nvSpPr>
          <p:cNvPr id="7" name="Content Placeholder 2"/>
          <p:cNvSpPr>
            <a:spLocks noGrp="1"/>
          </p:cNvSpPr>
          <p:nvPr>
            <p:ph idx="1"/>
          </p:nvPr>
        </p:nvSpPr>
        <p:spPr>
          <a:xfrm>
            <a:off x="1977328" y="1281793"/>
            <a:ext cx="8347773" cy="4895170"/>
          </a:xfrm>
        </p:spPr>
        <p:txBody>
          <a:bodyPr>
            <a:normAutofit fontScale="92500" lnSpcReduction="20000"/>
          </a:bodyPr>
          <a:lstStyle/>
          <a:p>
            <a:pPr marL="457200" indent="-457200">
              <a:lnSpc>
                <a:spcPct val="120000"/>
              </a:lnSpc>
              <a:spcAft>
                <a:spcPts val="0"/>
              </a:spcAft>
              <a:buAutoNum type="arabicParenR"/>
            </a:pPr>
            <a:r>
              <a:rPr lang="tr-TR" sz="2500" dirty="0">
                <a:solidFill>
                  <a:schemeClr val="tx1"/>
                </a:solidFill>
              </a:rPr>
              <a:t>Keşfetme Amacıyla</a:t>
            </a:r>
          </a:p>
          <a:p>
            <a:pPr marL="857250" lvl="1" indent="-342900">
              <a:lnSpc>
                <a:spcPct val="120000"/>
              </a:lnSpc>
              <a:spcAft>
                <a:spcPts val="0"/>
              </a:spcAft>
              <a:buFontTx/>
              <a:buChar char="-"/>
            </a:pPr>
            <a:r>
              <a:rPr lang="tr-TR" sz="2050" dirty="0">
                <a:solidFill>
                  <a:schemeClr val="tx1"/>
                </a:solidFill>
              </a:rPr>
              <a:t>Ham veri hakkında henüz herhangi bir malumat ve bilgi çıkarılmamışsa</a:t>
            </a:r>
          </a:p>
          <a:p>
            <a:pPr lvl="1" indent="0">
              <a:lnSpc>
                <a:spcPct val="120000"/>
              </a:lnSpc>
              <a:spcAft>
                <a:spcPts val="0"/>
              </a:spcAft>
              <a:buNone/>
            </a:pPr>
            <a:endParaRPr lang="tr-TR" sz="2050" dirty="0">
              <a:solidFill>
                <a:schemeClr val="tx1"/>
              </a:solidFill>
            </a:endParaRPr>
          </a:p>
          <a:p>
            <a:pPr marL="457200" indent="-457200">
              <a:lnSpc>
                <a:spcPct val="120000"/>
              </a:lnSpc>
              <a:spcAft>
                <a:spcPts val="0"/>
              </a:spcAft>
              <a:buAutoNum type="arabicParenR"/>
            </a:pPr>
            <a:r>
              <a:rPr lang="tr-TR" sz="2500" dirty="0">
                <a:solidFill>
                  <a:schemeClr val="tx1"/>
                </a:solidFill>
              </a:rPr>
              <a:t>Analiz Etme Amacıyla</a:t>
            </a:r>
            <a:endParaRPr lang="tr-TR" sz="2500" dirty="0">
              <a:solidFill>
                <a:schemeClr val="tx1"/>
              </a:solidFill>
            </a:endParaRPr>
          </a:p>
          <a:p>
            <a:pPr marL="857250" lvl="1" indent="-342900">
              <a:lnSpc>
                <a:spcPct val="120000"/>
              </a:lnSpc>
              <a:spcAft>
                <a:spcPts val="0"/>
              </a:spcAft>
              <a:buFontTx/>
              <a:buChar char="-"/>
            </a:pPr>
            <a:r>
              <a:rPr lang="tr-TR" sz="2050" dirty="0">
                <a:solidFill>
                  <a:schemeClr val="tx1"/>
                </a:solidFill>
              </a:rPr>
              <a:t>Verinin bize söyledikleri </a:t>
            </a:r>
            <a:r>
              <a:rPr lang="tr-TR" sz="2050" dirty="0">
                <a:solidFill>
                  <a:schemeClr val="tx1"/>
                </a:solidFill>
              </a:rPr>
              <a:t>hakkında </a:t>
            </a:r>
            <a:r>
              <a:rPr lang="tr-TR" sz="2050" dirty="0">
                <a:solidFill>
                  <a:schemeClr val="tx1"/>
                </a:solidFill>
              </a:rPr>
              <a:t>bir hipotezimiz varsa</a:t>
            </a:r>
          </a:p>
          <a:p>
            <a:pPr marL="857250" lvl="1" indent="-342900">
              <a:lnSpc>
                <a:spcPct val="120000"/>
              </a:lnSpc>
              <a:spcAft>
                <a:spcPts val="0"/>
              </a:spcAft>
              <a:buFontTx/>
              <a:buChar char="-"/>
            </a:pPr>
            <a:r>
              <a:rPr lang="tr-TR" sz="2050" dirty="0">
                <a:solidFill>
                  <a:schemeClr val="tx1"/>
                </a:solidFill>
              </a:rPr>
              <a:t>Söz konusu hipotezi doğrulamak veya çürütmek için</a:t>
            </a:r>
          </a:p>
          <a:p>
            <a:pPr marL="857250" lvl="1" indent="-342900">
              <a:lnSpc>
                <a:spcPct val="120000"/>
              </a:lnSpc>
              <a:spcAft>
                <a:spcPts val="0"/>
              </a:spcAft>
              <a:buFontTx/>
              <a:buChar char="-"/>
            </a:pPr>
            <a:endParaRPr lang="tr-TR" sz="2050" dirty="0">
              <a:solidFill>
                <a:schemeClr val="tx1"/>
              </a:solidFill>
            </a:endParaRPr>
          </a:p>
          <a:p>
            <a:pPr marL="457200" indent="-457200">
              <a:lnSpc>
                <a:spcPct val="120000"/>
              </a:lnSpc>
              <a:spcAft>
                <a:spcPts val="0"/>
              </a:spcAft>
              <a:buAutoNum type="arabicParenR"/>
            </a:pPr>
            <a:r>
              <a:rPr lang="tr-TR" sz="2500" dirty="0">
                <a:solidFill>
                  <a:schemeClr val="tx1"/>
                </a:solidFill>
              </a:rPr>
              <a:t>Sunma Amacıyla</a:t>
            </a:r>
            <a:endParaRPr lang="tr-TR" sz="2500" dirty="0">
              <a:solidFill>
                <a:schemeClr val="tx1"/>
              </a:solidFill>
            </a:endParaRPr>
          </a:p>
          <a:p>
            <a:pPr marL="857250" lvl="1" indent="-342900">
              <a:lnSpc>
                <a:spcPct val="120000"/>
              </a:lnSpc>
              <a:spcAft>
                <a:spcPts val="0"/>
              </a:spcAft>
              <a:buFontTx/>
              <a:buChar char="-"/>
            </a:pPr>
            <a:r>
              <a:rPr lang="tr-TR" sz="2050" dirty="0">
                <a:solidFill>
                  <a:schemeClr val="tx1"/>
                </a:solidFill>
              </a:rPr>
              <a:t>Veriden halihazırda her türlü malumat ve bilgi çıkarıldıysa; hatta karar önerisi bile oluşturulduysa</a:t>
            </a:r>
            <a:endParaRPr lang="tr-TR" sz="2050" dirty="0">
              <a:solidFill>
                <a:schemeClr val="tx1"/>
              </a:solidFill>
            </a:endParaRPr>
          </a:p>
          <a:p>
            <a:pPr marL="857250" lvl="1" indent="-342900">
              <a:lnSpc>
                <a:spcPct val="120000"/>
              </a:lnSpc>
              <a:spcAft>
                <a:spcPts val="0"/>
              </a:spcAft>
              <a:buFontTx/>
              <a:buChar char="-"/>
            </a:pPr>
            <a:r>
              <a:rPr lang="tr-TR" sz="2050" dirty="0">
                <a:solidFill>
                  <a:schemeClr val="tx1"/>
                </a:solidFill>
              </a:rPr>
              <a:t>Çıkarılan bilgileri sunmak; alınması önerilen kararı gerekçelendirmek için</a:t>
            </a:r>
            <a:endParaRPr lang="tr-TR" sz="2050" dirty="0">
              <a:solidFill>
                <a:schemeClr val="tx1"/>
              </a:solidFill>
            </a:endParaRPr>
          </a:p>
          <a:p>
            <a:endParaRPr lang="tr-TR" sz="2000" dirty="0"/>
          </a:p>
        </p:txBody>
      </p:sp>
    </p:spTree>
    <p:extLst>
      <p:ext uri="{BB962C8B-B14F-4D97-AF65-F5344CB8AC3E}">
        <p14:creationId xmlns:p14="http://schemas.microsoft.com/office/powerpoint/2010/main" val="15056308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140</a:t>
            </a:fld>
            <a:endParaRPr lang="en-US"/>
          </a:p>
        </p:txBody>
      </p:sp>
      <p:sp>
        <p:nvSpPr>
          <p:cNvPr id="8" name="TextBox 7"/>
          <p:cNvSpPr txBox="1"/>
          <p:nvPr/>
        </p:nvSpPr>
        <p:spPr>
          <a:xfrm>
            <a:off x="1588633" y="1326319"/>
            <a:ext cx="7903710" cy="369332"/>
          </a:xfrm>
          <a:prstGeom prst="rect">
            <a:avLst/>
          </a:prstGeom>
          <a:noFill/>
        </p:spPr>
        <p:txBody>
          <a:bodyPr wrap="square" rtlCol="0">
            <a:spAutoFit/>
          </a:bodyPr>
          <a:lstStyle/>
          <a:p>
            <a:r>
              <a:rPr lang="tr-TR" dirty="0"/>
              <a:t>Hata: Sayılamayacak Kadar Çok</a:t>
            </a:r>
          </a:p>
        </p:txBody>
      </p:sp>
      <p:sp>
        <p:nvSpPr>
          <p:cNvPr id="3" name="Rectangle 2"/>
          <p:cNvSpPr/>
          <p:nvPr/>
        </p:nvSpPr>
        <p:spPr>
          <a:xfrm>
            <a:off x="2442692" y="5911278"/>
            <a:ext cx="7482363"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www.livemint.com/Money/4oVKgqr7DLC5AiRrBEVFmO/How-HDFC-Life-SBI-Life-ICICI-Prudential-Life-Q2-results.html</a:t>
            </a:r>
            <a:r>
              <a:rPr lang="tr-TR" sz="1400" dirty="0"/>
              <a:t>  </a:t>
            </a:r>
            <a:endParaRPr lang="tr-TR" sz="1400" dirty="0"/>
          </a:p>
        </p:txBody>
      </p:sp>
      <p:pic>
        <p:nvPicPr>
          <p:cNvPr id="39938" name="Picture 2" descr="Four sets of bars are horizontal and the ohter one is vertical.&#10;Bars aren’t ordered in any scientific manner.&#10;The category labels have been banished to a legend, necessitating constant back-and-forth head movement to read the graphs.&#10;There is t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697" y="1729940"/>
            <a:ext cx="6237061" cy="415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78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141</a:t>
            </a:fld>
            <a:endParaRPr lang="en-US"/>
          </a:p>
        </p:txBody>
      </p:sp>
      <p:sp>
        <p:nvSpPr>
          <p:cNvPr id="8" name="TextBox 7"/>
          <p:cNvSpPr txBox="1"/>
          <p:nvPr/>
        </p:nvSpPr>
        <p:spPr>
          <a:xfrm>
            <a:off x="1588633" y="1326320"/>
            <a:ext cx="3944032" cy="646331"/>
          </a:xfrm>
          <a:prstGeom prst="rect">
            <a:avLst/>
          </a:prstGeom>
          <a:noFill/>
        </p:spPr>
        <p:txBody>
          <a:bodyPr wrap="square" rtlCol="0">
            <a:spAutoFit/>
          </a:bodyPr>
          <a:lstStyle/>
          <a:p>
            <a:r>
              <a:rPr lang="tr-TR" dirty="0"/>
              <a:t>Hata: Yıllar Arası Karşılaştırmanın Zorluğu; Sayısal Verinin Olmaması</a:t>
            </a:r>
          </a:p>
        </p:txBody>
      </p:sp>
      <p:sp>
        <p:nvSpPr>
          <p:cNvPr id="3" name="Rectangle 2"/>
          <p:cNvSpPr/>
          <p:nvPr/>
        </p:nvSpPr>
        <p:spPr>
          <a:xfrm>
            <a:off x="1662116" y="5454077"/>
            <a:ext cx="4776784" cy="523220"/>
          </a:xfrm>
          <a:prstGeom prst="rect">
            <a:avLst/>
          </a:prstGeom>
        </p:spPr>
        <p:txBody>
          <a:bodyPr wrap="square">
            <a:spAutoFit/>
          </a:bodyPr>
          <a:lstStyle/>
          <a:p>
            <a:r>
              <a:rPr lang="tr-TR" sz="1400" dirty="0"/>
              <a:t>Kaynak: </a:t>
            </a:r>
            <a:r>
              <a:rPr lang="tr-TR" sz="1400" dirty="0">
                <a:hlinkClick r:id="rId2"/>
              </a:rPr>
              <a:t>https://factordaily.com/the-chinese-takeover-of-indian-app-ecosystem</a:t>
            </a:r>
            <a:r>
              <a:rPr lang="tr-TR" sz="1400" dirty="0">
                <a:hlinkClick r:id="rId2"/>
              </a:rPr>
              <a:t>/</a:t>
            </a:r>
            <a:r>
              <a:rPr lang="tr-TR" sz="1400" dirty="0"/>
              <a:t> </a:t>
            </a:r>
            <a:endParaRPr lang="tr-TR" sz="1400" dirty="0"/>
          </a:p>
        </p:txBody>
      </p:sp>
      <p:pic>
        <p:nvPicPr>
          <p:cNvPr id="35842" name="Picture 2" descr="This is not a visualisation in the strict sense, but the way the data has been presented makes it incredibly hard to read and understand. The vertical format means it’s impossible to compare between 2017 and 2018.&#10;Something like a slope graph wou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099" y="1048881"/>
            <a:ext cx="2653738" cy="530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4910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142</a:t>
            </a:fld>
            <a:endParaRPr lang="en-US"/>
          </a:p>
        </p:txBody>
      </p:sp>
      <p:sp>
        <p:nvSpPr>
          <p:cNvPr id="8" name="TextBox 7"/>
          <p:cNvSpPr txBox="1"/>
          <p:nvPr/>
        </p:nvSpPr>
        <p:spPr>
          <a:xfrm>
            <a:off x="1588633" y="1326319"/>
            <a:ext cx="8654824" cy="369332"/>
          </a:xfrm>
          <a:prstGeom prst="rect">
            <a:avLst/>
          </a:prstGeom>
          <a:noFill/>
        </p:spPr>
        <p:txBody>
          <a:bodyPr wrap="square" rtlCol="0">
            <a:spAutoFit/>
          </a:bodyPr>
          <a:lstStyle/>
          <a:p>
            <a:r>
              <a:rPr lang="tr-TR" dirty="0"/>
              <a:t>Hata: Pasta / Halka Grafiğin Temel Kullanım Amacının İhlali</a:t>
            </a:r>
          </a:p>
        </p:txBody>
      </p:sp>
      <p:sp>
        <p:nvSpPr>
          <p:cNvPr id="3" name="Rectangle 2"/>
          <p:cNvSpPr/>
          <p:nvPr/>
        </p:nvSpPr>
        <p:spPr>
          <a:xfrm>
            <a:off x="3490916" y="6017413"/>
            <a:ext cx="7038291"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twitter.com/captn3m0/status/1077571211767345156</a:t>
            </a:r>
            <a:r>
              <a:rPr lang="tr-TR" sz="1400" dirty="0"/>
              <a:t> </a:t>
            </a:r>
            <a:endParaRPr lang="tr-TR" sz="1400" dirty="0"/>
          </a:p>
        </p:txBody>
      </p:sp>
      <p:pic>
        <p:nvPicPr>
          <p:cNvPr id="36866" name="Picture 2" descr="This is mainly here for documentation purposes, and for “the sake of completeness”&#10;I don’t think I need to really explain what’s wrong with this chart. A simple bar graph showing top 10 would’ve done a significatnly superior job.&#10;Sou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722" y="1698308"/>
            <a:ext cx="6933415" cy="420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507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143</a:t>
            </a:fld>
            <a:endParaRPr lang="en-US"/>
          </a:p>
        </p:txBody>
      </p:sp>
      <p:sp>
        <p:nvSpPr>
          <p:cNvPr id="8" name="TextBox 7"/>
          <p:cNvSpPr txBox="1"/>
          <p:nvPr/>
        </p:nvSpPr>
        <p:spPr>
          <a:xfrm>
            <a:off x="1588633" y="1326320"/>
            <a:ext cx="8654824" cy="646331"/>
          </a:xfrm>
          <a:prstGeom prst="rect">
            <a:avLst/>
          </a:prstGeom>
          <a:noFill/>
        </p:spPr>
        <p:txBody>
          <a:bodyPr wrap="square" rtlCol="0">
            <a:spAutoFit/>
          </a:bodyPr>
          <a:lstStyle/>
          <a:p>
            <a:r>
              <a:rPr lang="tr-TR" dirty="0"/>
              <a:t>Hata: Pasta / Halka Grafiklerinin Karşılaştırma Amacıyla Kullanımı; Etiket ve Renklerdeki Yanlışlıklar</a:t>
            </a:r>
          </a:p>
        </p:txBody>
      </p:sp>
      <p:sp>
        <p:nvSpPr>
          <p:cNvPr id="3" name="Rectangle 2"/>
          <p:cNvSpPr/>
          <p:nvPr/>
        </p:nvSpPr>
        <p:spPr>
          <a:xfrm>
            <a:off x="1728108" y="5650020"/>
            <a:ext cx="8801099"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www.livemint.com/Companies/rPju0LUcHUizRBbXH7ecdL/How-Mukesh-Ambanis-Reliance-Jio-shook-up-Indias-telecom-ma.html</a:t>
            </a:r>
            <a:r>
              <a:rPr lang="tr-TR" sz="1400" dirty="0"/>
              <a:t> </a:t>
            </a:r>
            <a:endParaRPr lang="tr-TR" sz="1400" dirty="0"/>
          </a:p>
        </p:txBody>
      </p:sp>
      <p:pic>
        <p:nvPicPr>
          <p:cNvPr id="40962" name="Picture 2" descr="https://64.media.tumblr.com/aed13a84ec1bbf37e0be4f3541c8b2ba/tumblr_pgqk9jv90t1xbq2wwo1_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289" y="2372769"/>
            <a:ext cx="4416198" cy="2944131"/>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s://64.media.tumblr.com/520111d406b77b463cf894b5abc36d7f/tumblr_pgqk9jv90t1xbq2wwo2_6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338" y="2372769"/>
            <a:ext cx="4416196" cy="294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874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144</a:t>
            </a:fld>
            <a:endParaRPr lang="en-US"/>
          </a:p>
        </p:txBody>
      </p:sp>
      <p:sp>
        <p:nvSpPr>
          <p:cNvPr id="8" name="TextBox 7"/>
          <p:cNvSpPr txBox="1"/>
          <p:nvPr/>
        </p:nvSpPr>
        <p:spPr>
          <a:xfrm>
            <a:off x="1588633" y="1326319"/>
            <a:ext cx="8654824" cy="369332"/>
          </a:xfrm>
          <a:prstGeom prst="rect">
            <a:avLst/>
          </a:prstGeom>
          <a:noFill/>
        </p:spPr>
        <p:txBody>
          <a:bodyPr wrap="square" rtlCol="0">
            <a:spAutoFit/>
          </a:bodyPr>
          <a:lstStyle/>
          <a:p>
            <a:r>
              <a:rPr lang="tr-TR" dirty="0"/>
              <a:t>Hata: Amaca Uygun Olmayan Grafik Türü ve Renklendirme Seçimi</a:t>
            </a:r>
          </a:p>
        </p:txBody>
      </p:sp>
      <p:sp>
        <p:nvSpPr>
          <p:cNvPr id="3" name="Rectangle 2"/>
          <p:cNvSpPr/>
          <p:nvPr/>
        </p:nvSpPr>
        <p:spPr>
          <a:xfrm>
            <a:off x="1588634" y="5952099"/>
            <a:ext cx="8940573"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www.livemint.com/Sports/ayUjhOpp6KoDvphRBGExnJ/Do-the-young-starters-in-Test-cricket-play-long.html</a:t>
            </a:r>
            <a:r>
              <a:rPr lang="tr-TR" sz="1400" dirty="0"/>
              <a:t>  </a:t>
            </a:r>
            <a:endParaRPr lang="tr-TR" sz="1400" dirty="0"/>
          </a:p>
        </p:txBody>
      </p:sp>
      <p:pic>
        <p:nvPicPr>
          <p:cNvPr id="41986" name="Picture 2" descr="It’s not easy to find the message conveyed by the headline in the graph. Why couldn’t they have simply used coloured bars? The emojis are incredibly hard to read.&#10;Also, given the message, i’m not sure sorting by Tests is a good metric. Maybe th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5040" y="1695651"/>
            <a:ext cx="6375853" cy="425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1057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145</a:t>
            </a:fld>
            <a:endParaRPr lang="en-US"/>
          </a:p>
        </p:txBody>
      </p:sp>
      <p:sp>
        <p:nvSpPr>
          <p:cNvPr id="8" name="TextBox 7"/>
          <p:cNvSpPr txBox="1"/>
          <p:nvPr/>
        </p:nvSpPr>
        <p:spPr>
          <a:xfrm>
            <a:off x="1588633" y="1326319"/>
            <a:ext cx="8654824" cy="369332"/>
          </a:xfrm>
          <a:prstGeom prst="rect">
            <a:avLst/>
          </a:prstGeom>
          <a:noFill/>
        </p:spPr>
        <p:txBody>
          <a:bodyPr wrap="square" rtlCol="0">
            <a:spAutoFit/>
          </a:bodyPr>
          <a:lstStyle/>
          <a:p>
            <a:r>
              <a:rPr lang="tr-TR" dirty="0"/>
              <a:t>Hata: Amaca Uygun Olmayan Grafik Türü ve Renklendirme Seçimi</a:t>
            </a:r>
          </a:p>
        </p:txBody>
      </p:sp>
      <p:sp>
        <p:nvSpPr>
          <p:cNvPr id="3" name="Rectangle 2"/>
          <p:cNvSpPr/>
          <p:nvPr/>
        </p:nvSpPr>
        <p:spPr>
          <a:xfrm>
            <a:off x="1588634" y="5952100"/>
            <a:ext cx="8940573"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twitter.com/eastbengal/status/1042653062471577601</a:t>
            </a:r>
            <a:r>
              <a:rPr lang="tr-TR" sz="1400" dirty="0"/>
              <a:t> </a:t>
            </a:r>
            <a:endParaRPr lang="tr-TR" sz="1400" dirty="0"/>
          </a:p>
        </p:txBody>
      </p:sp>
      <p:pic>
        <p:nvPicPr>
          <p:cNvPr id="44034" name="Picture 2" descr="Apart from being a pie chart with more than 3 sectors (which is bad visualisation in itself), this visual has a serious problem in emphasis.&#10;The colour scheme used draws attention, in order, to “all others”, Google and Facebook, while the story 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779434"/>
            <a:ext cx="5012418" cy="408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4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146</a:t>
            </a:fld>
            <a:endParaRPr lang="en-US"/>
          </a:p>
        </p:txBody>
      </p:sp>
      <p:sp>
        <p:nvSpPr>
          <p:cNvPr id="8" name="TextBox 7"/>
          <p:cNvSpPr txBox="1"/>
          <p:nvPr/>
        </p:nvSpPr>
        <p:spPr>
          <a:xfrm>
            <a:off x="1588633" y="1326319"/>
            <a:ext cx="8654824" cy="369332"/>
          </a:xfrm>
          <a:prstGeom prst="rect">
            <a:avLst/>
          </a:prstGeom>
          <a:noFill/>
        </p:spPr>
        <p:txBody>
          <a:bodyPr wrap="square" rtlCol="0">
            <a:spAutoFit/>
          </a:bodyPr>
          <a:lstStyle/>
          <a:p>
            <a:r>
              <a:rPr lang="tr-TR" dirty="0"/>
              <a:t>Hata: Amaca Uygun Olmayan Grafik Türü; Etiketlendirme ve </a:t>
            </a:r>
            <a:r>
              <a:rPr lang="tr-TR" dirty="0" err="1"/>
              <a:t>Pac</a:t>
            </a:r>
            <a:r>
              <a:rPr lang="tr-TR" dirty="0"/>
              <a:t>-Man Etkisi </a:t>
            </a:r>
            <a:r>
              <a:rPr lang="tr-TR" dirty="0">
                <a:sym typeface="Wingdings" panose="05000000000000000000" pitchFamily="2" charset="2"/>
              </a:rPr>
              <a:t> </a:t>
            </a:r>
            <a:endParaRPr lang="tr-TR" dirty="0"/>
          </a:p>
        </p:txBody>
      </p:sp>
      <p:sp>
        <p:nvSpPr>
          <p:cNvPr id="3" name="Rectangle 2"/>
          <p:cNvSpPr/>
          <p:nvPr/>
        </p:nvSpPr>
        <p:spPr>
          <a:xfrm>
            <a:off x="1580469" y="5903114"/>
            <a:ext cx="9218160" cy="523220"/>
          </a:xfrm>
          <a:prstGeom prst="rect">
            <a:avLst/>
          </a:prstGeom>
        </p:spPr>
        <p:txBody>
          <a:bodyPr wrap="square">
            <a:spAutoFit/>
          </a:bodyPr>
          <a:lstStyle/>
          <a:p>
            <a:r>
              <a:rPr lang="tr-TR" sz="1400" dirty="0"/>
              <a:t>Kaynak: </a:t>
            </a:r>
            <a:r>
              <a:rPr lang="tr-TR" sz="1400" dirty="0">
                <a:hlinkClick r:id="rId2"/>
              </a:rPr>
              <a:t>http://www.ilo.org/wcmsp5/</a:t>
            </a:r>
            <a:r>
              <a:rPr lang="tr-TR" sz="1400" dirty="0" err="1">
                <a:hlinkClick r:id="rId2"/>
              </a:rPr>
              <a:t>groups</a:t>
            </a:r>
            <a:r>
              <a:rPr lang="tr-TR" sz="1400" dirty="0">
                <a:hlinkClick r:id="rId2"/>
              </a:rPr>
              <a:t>/</a:t>
            </a:r>
            <a:r>
              <a:rPr lang="tr-TR" sz="1400" dirty="0" err="1">
                <a:hlinkClick r:id="rId2"/>
              </a:rPr>
              <a:t>public</a:t>
            </a:r>
            <a:r>
              <a:rPr lang="tr-TR" sz="1400" dirty="0">
                <a:hlinkClick r:id="rId2"/>
              </a:rPr>
              <a:t>/—</a:t>
            </a:r>
            <a:r>
              <a:rPr lang="tr-TR" sz="1400" dirty="0" err="1">
                <a:hlinkClick r:id="rId2"/>
              </a:rPr>
              <a:t>dgreports</a:t>
            </a:r>
            <a:r>
              <a:rPr lang="tr-TR" sz="1400" dirty="0">
                <a:hlinkClick r:id="rId2"/>
              </a:rPr>
              <a:t>/—</a:t>
            </a:r>
            <a:r>
              <a:rPr lang="tr-TR" sz="1400" dirty="0" err="1">
                <a:hlinkClick r:id="rId2"/>
              </a:rPr>
              <a:t>dcomm</a:t>
            </a:r>
            <a:r>
              <a:rPr lang="tr-TR" sz="1400" dirty="0">
                <a:hlinkClick r:id="rId2"/>
              </a:rPr>
              <a:t>/</a:t>
            </a:r>
            <a:r>
              <a:rPr lang="tr-TR" sz="1400" dirty="0" err="1">
                <a:hlinkClick r:id="rId2"/>
              </a:rPr>
              <a:t>documents</a:t>
            </a:r>
            <a:r>
              <a:rPr lang="tr-TR" sz="1400" dirty="0">
                <a:hlinkClick r:id="rId2"/>
              </a:rPr>
              <a:t>/</a:t>
            </a:r>
            <a:r>
              <a:rPr lang="tr-TR" sz="1400" dirty="0" err="1">
                <a:hlinkClick r:id="rId2"/>
              </a:rPr>
              <a:t>publication</a:t>
            </a:r>
            <a:r>
              <a:rPr lang="tr-TR" sz="1400" dirty="0">
                <a:hlinkClick r:id="rId2"/>
              </a:rPr>
              <a:t>/wcms_625890.pdf</a:t>
            </a:r>
            <a:r>
              <a:rPr lang="tr-TR" sz="1400" dirty="0"/>
              <a:t>  </a:t>
            </a:r>
            <a:endParaRPr lang="tr-TR" sz="1400" dirty="0"/>
          </a:p>
        </p:txBody>
      </p:sp>
      <p:pic>
        <p:nvPicPr>
          <p:cNvPr id="45058" name="Picture 2" descr="Straight old bad pie chart, with a subdivision in the pie. And what’s with the practice of writing numbers in the sectors, rather than the categories? Makes you get a “tennis head”, looking back and forth from legend to graph.&#10;Also, too ma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214" y="1695651"/>
            <a:ext cx="4775322" cy="424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115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147</a:t>
            </a:fld>
            <a:endParaRPr lang="en-US"/>
          </a:p>
        </p:txBody>
      </p:sp>
      <p:sp>
        <p:nvSpPr>
          <p:cNvPr id="8" name="TextBox 7"/>
          <p:cNvSpPr txBox="1"/>
          <p:nvPr/>
        </p:nvSpPr>
        <p:spPr>
          <a:xfrm>
            <a:off x="1588634" y="1326320"/>
            <a:ext cx="3886881" cy="646331"/>
          </a:xfrm>
          <a:prstGeom prst="rect">
            <a:avLst/>
          </a:prstGeom>
          <a:noFill/>
        </p:spPr>
        <p:txBody>
          <a:bodyPr wrap="square" rtlCol="0">
            <a:spAutoFit/>
          </a:bodyPr>
          <a:lstStyle/>
          <a:p>
            <a:r>
              <a:rPr lang="tr-TR" dirty="0"/>
              <a:t>Hata: Amaca Uygun Olmayan Grafik Türü Seçimi; Gereksiz En-Boy Oranı </a:t>
            </a:r>
          </a:p>
        </p:txBody>
      </p:sp>
      <p:sp>
        <p:nvSpPr>
          <p:cNvPr id="3" name="Rectangle 2"/>
          <p:cNvSpPr/>
          <p:nvPr/>
        </p:nvSpPr>
        <p:spPr>
          <a:xfrm>
            <a:off x="1670277" y="5699006"/>
            <a:ext cx="4017510" cy="307777"/>
          </a:xfrm>
          <a:prstGeom prst="rect">
            <a:avLst/>
          </a:prstGeom>
        </p:spPr>
        <p:txBody>
          <a:bodyPr wrap="square">
            <a:spAutoFit/>
          </a:bodyPr>
          <a:lstStyle/>
          <a:p>
            <a:r>
              <a:rPr lang="tr-TR" sz="1400" dirty="0"/>
              <a:t>Kaynak: </a:t>
            </a:r>
            <a:r>
              <a:rPr lang="tr-TR" sz="1400" dirty="0">
                <a:hlinkClick r:id="rId2"/>
              </a:rPr>
              <a:t>https://badvisualisations.tumblr.com</a:t>
            </a:r>
            <a:r>
              <a:rPr lang="tr-TR" sz="1400" dirty="0">
                <a:hlinkClick r:id="rId2"/>
              </a:rPr>
              <a:t>/</a:t>
            </a:r>
            <a:r>
              <a:rPr lang="tr-TR" sz="1400" dirty="0"/>
              <a:t> </a:t>
            </a:r>
            <a:endParaRPr lang="tr-TR" sz="1400" dirty="0"/>
          </a:p>
        </p:txBody>
      </p:sp>
      <p:pic>
        <p:nvPicPr>
          <p:cNvPr id="43010" name="Picture 2" descr="1. The stash of money on the left is superfluous and adds no value&#10;2. Graphics is way too “long”. takes too much time to understand&#10;3. Information in semicircles is in areas, which the human eye can’t easily interpret&#10;4. This achieves nothing that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953" y="1118508"/>
            <a:ext cx="2725970" cy="531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340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148</a:t>
            </a:fld>
            <a:endParaRPr lang="en-US"/>
          </a:p>
        </p:txBody>
      </p:sp>
      <p:sp>
        <p:nvSpPr>
          <p:cNvPr id="8" name="TextBox 7"/>
          <p:cNvSpPr txBox="1"/>
          <p:nvPr/>
        </p:nvSpPr>
        <p:spPr>
          <a:xfrm>
            <a:off x="1588634" y="1326319"/>
            <a:ext cx="3886881" cy="923330"/>
          </a:xfrm>
          <a:prstGeom prst="rect">
            <a:avLst/>
          </a:prstGeom>
          <a:noFill/>
        </p:spPr>
        <p:txBody>
          <a:bodyPr wrap="square" rtlCol="0">
            <a:spAutoFit/>
          </a:bodyPr>
          <a:lstStyle/>
          <a:p>
            <a:r>
              <a:rPr lang="tr-TR" dirty="0"/>
              <a:t>Hata: Amaca Uygun Olmayan Grafik Türü Seçimi; Toplanamaz Niceliklerin Yan Yana Getirilmesi</a:t>
            </a:r>
          </a:p>
        </p:txBody>
      </p:sp>
      <p:sp>
        <p:nvSpPr>
          <p:cNvPr id="3" name="Rectangle 2"/>
          <p:cNvSpPr/>
          <p:nvPr/>
        </p:nvSpPr>
        <p:spPr>
          <a:xfrm>
            <a:off x="1670277" y="6017413"/>
            <a:ext cx="8457695" cy="307777"/>
          </a:xfrm>
          <a:prstGeom prst="rect">
            <a:avLst/>
          </a:prstGeom>
        </p:spPr>
        <p:txBody>
          <a:bodyPr wrap="square">
            <a:spAutoFit/>
          </a:bodyPr>
          <a:lstStyle/>
          <a:p>
            <a:r>
              <a:rPr lang="tr-TR" sz="1400" dirty="0"/>
              <a:t>Kaynak: </a:t>
            </a:r>
            <a:r>
              <a:rPr lang="tr-TR" sz="1400" dirty="0">
                <a:hlinkClick r:id="rId2"/>
              </a:rPr>
              <a:t>http://www.espncricinfo.com/story/_/</a:t>
            </a:r>
            <a:r>
              <a:rPr lang="tr-TR" sz="1400" dirty="0">
                <a:hlinkClick r:id="rId2"/>
              </a:rPr>
              <a:t>id/24468047/how-ishant-sharma-got-mojo-working</a:t>
            </a:r>
            <a:r>
              <a:rPr lang="tr-TR" sz="1400" dirty="0"/>
              <a:t> </a:t>
            </a:r>
            <a:endParaRPr lang="tr-TR" sz="1400" dirty="0"/>
          </a:p>
        </p:txBody>
      </p:sp>
      <p:pic>
        <p:nvPicPr>
          <p:cNvPr id="48130" name="Picture 2" descr="The last piece on Ishant Sharma’s lengths was on account of a graph sent by a reader. Now it turns out there is a much bigger chart crime in the same piece.&#10;Why oh why is this described using a stacked bar chart? First of all, both quantities 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290" y="2098776"/>
            <a:ext cx="5436961" cy="368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1079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Kötü Veri Görselleştirme Örnekleri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149</a:t>
            </a:fld>
            <a:endParaRPr lang="en-US"/>
          </a:p>
        </p:txBody>
      </p:sp>
      <p:sp>
        <p:nvSpPr>
          <p:cNvPr id="8" name="TextBox 7"/>
          <p:cNvSpPr txBox="1"/>
          <p:nvPr/>
        </p:nvSpPr>
        <p:spPr>
          <a:xfrm>
            <a:off x="1670277" y="2047289"/>
            <a:ext cx="2571699" cy="2862322"/>
          </a:xfrm>
          <a:prstGeom prst="rect">
            <a:avLst/>
          </a:prstGeom>
          <a:noFill/>
        </p:spPr>
        <p:txBody>
          <a:bodyPr wrap="square" rtlCol="0">
            <a:spAutoFit/>
          </a:bodyPr>
          <a:lstStyle/>
          <a:p>
            <a:r>
              <a:rPr lang="tr-TR" dirty="0"/>
              <a:t>Hata: Amaca Uygun Olmayan Grafik Türü Seçimi; Hangi Niceliğin Görseldeki Hangi Niteliği Karşılık Geldiğinin Anlaşılamaması; Sıralama Bozuk Olduğu İçin Karşılaştırmaların Yapılamaması</a:t>
            </a:r>
          </a:p>
        </p:txBody>
      </p:sp>
      <p:sp>
        <p:nvSpPr>
          <p:cNvPr id="3" name="Rectangle 2"/>
          <p:cNvSpPr/>
          <p:nvPr/>
        </p:nvSpPr>
        <p:spPr>
          <a:xfrm>
            <a:off x="1670277" y="6017413"/>
            <a:ext cx="8457695" cy="307777"/>
          </a:xfrm>
          <a:prstGeom prst="rect">
            <a:avLst/>
          </a:prstGeom>
        </p:spPr>
        <p:txBody>
          <a:bodyPr wrap="square">
            <a:spAutoFit/>
          </a:bodyPr>
          <a:lstStyle/>
          <a:p>
            <a:r>
              <a:rPr lang="tr-TR" sz="1400" dirty="0"/>
              <a:t>Kaynak: </a:t>
            </a:r>
            <a:r>
              <a:rPr lang="tr-TR" sz="1400" dirty="0">
                <a:hlinkClick r:id="rId2"/>
              </a:rPr>
              <a:t>http://</a:t>
            </a:r>
            <a:r>
              <a:rPr lang="tr-TR" sz="1400" dirty="0">
                <a:hlinkClick r:id="rId2"/>
              </a:rPr>
              <a:t>www.highcharts.com</a:t>
            </a:r>
            <a:endParaRPr lang="tr-TR" sz="1400" dirty="0"/>
          </a:p>
        </p:txBody>
      </p:sp>
      <p:pic>
        <p:nvPicPr>
          <p:cNvPr id="14338" name="Picture 2" descr="Nightingale Rose Chart - Data For Visual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976" y="1564260"/>
            <a:ext cx="6139089" cy="409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77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Veri Neden </a:t>
            </a:r>
            <a:r>
              <a:rPr lang="tr-TR" dirty="0" smtClean="0"/>
              <a:t>Görselleştirilir?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15</a:t>
            </a:fld>
            <a:endParaRPr lang="en-US"/>
          </a:p>
        </p:txBody>
      </p:sp>
      <p:sp>
        <p:nvSpPr>
          <p:cNvPr id="7" name="Content Placeholder 2"/>
          <p:cNvSpPr>
            <a:spLocks noGrp="1"/>
          </p:cNvSpPr>
          <p:nvPr>
            <p:ph idx="1"/>
          </p:nvPr>
        </p:nvSpPr>
        <p:spPr>
          <a:xfrm>
            <a:off x="1977328" y="1281793"/>
            <a:ext cx="8347773" cy="4895170"/>
          </a:xfrm>
        </p:spPr>
        <p:txBody>
          <a:bodyPr>
            <a:normAutofit/>
          </a:bodyPr>
          <a:lstStyle/>
          <a:p>
            <a:r>
              <a:rPr lang="tr-TR" sz="2000" dirty="0">
                <a:solidFill>
                  <a:schemeClr val="tx1"/>
                </a:solidFill>
              </a:rPr>
              <a:t>Veri Görselleştirmenin Anlam ve Önemini Gösteren Bir Örnek:</a:t>
            </a:r>
            <a:endParaRPr lang="tr-TR" sz="2000" dirty="0">
              <a:solidFill>
                <a:schemeClr val="tx1"/>
              </a:solidFill>
            </a:endParaRPr>
          </a:p>
        </p:txBody>
      </p:sp>
      <p:pic>
        <p:nvPicPr>
          <p:cNvPr id="16386" name="Picture 2" descr="This is a screengrab from Star Sports.&#10;This “graphic” just overwhelms us with numbers without giving us any information. I mean - what is the relevant data point here and what message is the broadcaster trying to convey? Couldn’t they have simp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154" y="1870533"/>
            <a:ext cx="5177868" cy="38834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01286" y="5914060"/>
            <a:ext cx="2928494" cy="307777"/>
          </a:xfrm>
          <a:prstGeom prst="rect">
            <a:avLst/>
          </a:prstGeom>
        </p:spPr>
        <p:txBody>
          <a:bodyPr wrap="none">
            <a:spAutoFit/>
          </a:bodyPr>
          <a:lstStyle/>
          <a:p>
            <a:r>
              <a:rPr lang="tr-TR" sz="1400" dirty="0"/>
              <a:t>Kaynak: </a:t>
            </a:r>
            <a:r>
              <a:rPr lang="tr-TR" sz="1400" dirty="0">
                <a:hlinkClick r:id="rId3"/>
              </a:rPr>
              <a:t>https</a:t>
            </a:r>
            <a:r>
              <a:rPr lang="tr-TR" sz="1400" dirty="0">
                <a:hlinkClick r:id="rId3"/>
              </a:rPr>
              <a:t>://</a:t>
            </a:r>
            <a:r>
              <a:rPr lang="tr-TR" sz="1400" dirty="0">
                <a:hlinkClick r:id="rId3"/>
              </a:rPr>
              <a:t>twitter.com/sidvee</a:t>
            </a:r>
            <a:r>
              <a:rPr lang="tr-TR" sz="1400" dirty="0"/>
              <a:t> </a:t>
            </a:r>
            <a:endParaRPr lang="tr-TR" dirty="0"/>
          </a:p>
        </p:txBody>
      </p:sp>
    </p:spTree>
    <p:extLst>
      <p:ext uri="{BB962C8B-B14F-4D97-AF65-F5344CB8AC3E}">
        <p14:creationId xmlns:p14="http://schemas.microsoft.com/office/powerpoint/2010/main" val="38620662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Akış ve Süreç Diyagramları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150</a:t>
            </a:fld>
            <a:endParaRPr lang="en-US"/>
          </a:p>
        </p:txBody>
      </p:sp>
      <p:sp>
        <p:nvSpPr>
          <p:cNvPr id="20" name="Rectangle 4"/>
          <p:cNvSpPr txBox="1">
            <a:spLocks noChangeArrowheads="1"/>
          </p:cNvSpPr>
          <p:nvPr/>
        </p:nvSpPr>
        <p:spPr bwMode="auto">
          <a:xfrm>
            <a:off x="1629425" y="2563573"/>
            <a:ext cx="200912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Akış ve Süreç Diyagramlarındaki Standart Semboller:</a:t>
            </a:r>
          </a:p>
          <a:p>
            <a:pPr marL="342900" indent="-342900">
              <a:buFont typeface="Arial" panose="020B0604020202020204" pitchFamily="34" charset="0"/>
              <a:buChar char="•"/>
            </a:pPr>
            <a:endParaRPr lang="tr-TR" dirty="0"/>
          </a:p>
          <a:p>
            <a:endParaRPr lang="tr-TR" dirty="0"/>
          </a:p>
          <a:p>
            <a:endParaRPr lang="tr-TR" dirty="0"/>
          </a:p>
        </p:txBody>
      </p:sp>
      <p:pic>
        <p:nvPicPr>
          <p:cNvPr id="9" name="Picture 8"/>
          <p:cNvPicPr>
            <a:picLocks noChangeAspect="1"/>
          </p:cNvPicPr>
          <p:nvPr/>
        </p:nvPicPr>
        <p:blipFill>
          <a:blip r:embed="rId2"/>
          <a:stretch>
            <a:fillRect/>
          </a:stretch>
        </p:blipFill>
        <p:spPr>
          <a:xfrm>
            <a:off x="3867149" y="1134823"/>
            <a:ext cx="6017424" cy="5221533"/>
          </a:xfrm>
          <a:prstGeom prst="rect">
            <a:avLst/>
          </a:prstGeom>
        </p:spPr>
      </p:pic>
      <p:sp>
        <p:nvSpPr>
          <p:cNvPr id="29" name="TextBox 28"/>
          <p:cNvSpPr txBox="1"/>
          <p:nvPr/>
        </p:nvSpPr>
        <p:spPr>
          <a:xfrm>
            <a:off x="4881783" y="1338944"/>
            <a:ext cx="1054648" cy="276999"/>
          </a:xfrm>
          <a:prstGeom prst="rect">
            <a:avLst/>
          </a:prstGeom>
          <a:noFill/>
        </p:spPr>
        <p:txBody>
          <a:bodyPr wrap="none" rtlCol="0">
            <a:spAutoFit/>
          </a:bodyPr>
          <a:lstStyle/>
          <a:p>
            <a:r>
              <a:rPr lang="tr-TR" sz="1200" dirty="0"/>
              <a:t>Süreç / İşlem</a:t>
            </a:r>
            <a:endParaRPr lang="tr-TR" sz="1200" dirty="0"/>
          </a:p>
        </p:txBody>
      </p:sp>
      <p:sp>
        <p:nvSpPr>
          <p:cNvPr id="32" name="TextBox 31"/>
          <p:cNvSpPr txBox="1"/>
          <p:nvPr/>
        </p:nvSpPr>
        <p:spPr>
          <a:xfrm>
            <a:off x="4881783" y="1915887"/>
            <a:ext cx="1054648" cy="461665"/>
          </a:xfrm>
          <a:prstGeom prst="rect">
            <a:avLst/>
          </a:prstGeom>
          <a:noFill/>
        </p:spPr>
        <p:txBody>
          <a:bodyPr wrap="none" rtlCol="0">
            <a:spAutoFit/>
          </a:bodyPr>
          <a:lstStyle/>
          <a:p>
            <a:r>
              <a:rPr lang="tr-TR" sz="1200" dirty="0"/>
              <a:t>Ön Tanımlı</a:t>
            </a:r>
          </a:p>
          <a:p>
            <a:r>
              <a:rPr lang="tr-TR" sz="1200" dirty="0"/>
              <a:t>Süreç / İşlem</a:t>
            </a:r>
            <a:endParaRPr lang="tr-TR" sz="1200" dirty="0"/>
          </a:p>
        </p:txBody>
      </p:sp>
      <p:sp>
        <p:nvSpPr>
          <p:cNvPr id="33" name="TextBox 32"/>
          <p:cNvSpPr txBox="1"/>
          <p:nvPr/>
        </p:nvSpPr>
        <p:spPr>
          <a:xfrm>
            <a:off x="4895391" y="2566309"/>
            <a:ext cx="1054648" cy="461665"/>
          </a:xfrm>
          <a:prstGeom prst="rect">
            <a:avLst/>
          </a:prstGeom>
          <a:noFill/>
        </p:spPr>
        <p:txBody>
          <a:bodyPr wrap="none" rtlCol="0">
            <a:spAutoFit/>
          </a:bodyPr>
          <a:lstStyle/>
          <a:p>
            <a:r>
              <a:rPr lang="tr-TR" sz="1200" dirty="0"/>
              <a:t>Alternatif</a:t>
            </a:r>
          </a:p>
          <a:p>
            <a:r>
              <a:rPr lang="tr-TR" sz="1200" dirty="0"/>
              <a:t>Süreç / İşlem</a:t>
            </a:r>
            <a:endParaRPr lang="tr-TR" sz="1200" dirty="0"/>
          </a:p>
        </p:txBody>
      </p:sp>
      <p:sp>
        <p:nvSpPr>
          <p:cNvPr id="34" name="TextBox 33"/>
          <p:cNvSpPr txBox="1"/>
          <p:nvPr/>
        </p:nvSpPr>
        <p:spPr>
          <a:xfrm>
            <a:off x="4884507" y="3322867"/>
            <a:ext cx="768159" cy="276999"/>
          </a:xfrm>
          <a:prstGeom prst="rect">
            <a:avLst/>
          </a:prstGeom>
          <a:noFill/>
        </p:spPr>
        <p:txBody>
          <a:bodyPr wrap="none" rtlCol="0">
            <a:spAutoFit/>
          </a:bodyPr>
          <a:lstStyle/>
          <a:p>
            <a:r>
              <a:rPr lang="tr-TR" sz="1200" dirty="0"/>
              <a:t>Gecikme</a:t>
            </a:r>
            <a:endParaRPr lang="tr-TR" sz="1200" dirty="0"/>
          </a:p>
        </p:txBody>
      </p:sp>
      <p:sp>
        <p:nvSpPr>
          <p:cNvPr id="35" name="TextBox 34"/>
          <p:cNvSpPr txBox="1"/>
          <p:nvPr/>
        </p:nvSpPr>
        <p:spPr>
          <a:xfrm>
            <a:off x="4889950" y="4234545"/>
            <a:ext cx="537327" cy="276999"/>
          </a:xfrm>
          <a:prstGeom prst="rect">
            <a:avLst/>
          </a:prstGeom>
          <a:noFill/>
        </p:spPr>
        <p:txBody>
          <a:bodyPr wrap="none" rtlCol="0">
            <a:spAutoFit/>
          </a:bodyPr>
          <a:lstStyle/>
          <a:p>
            <a:r>
              <a:rPr lang="tr-TR" sz="1200" dirty="0"/>
              <a:t>Karar</a:t>
            </a:r>
            <a:endParaRPr lang="tr-TR" sz="1200" dirty="0"/>
          </a:p>
        </p:txBody>
      </p:sp>
      <p:sp>
        <p:nvSpPr>
          <p:cNvPr id="36" name="TextBox 35"/>
          <p:cNvSpPr txBox="1"/>
          <p:nvPr/>
        </p:nvSpPr>
        <p:spPr>
          <a:xfrm>
            <a:off x="4889950" y="4948416"/>
            <a:ext cx="1312187" cy="646331"/>
          </a:xfrm>
          <a:prstGeom prst="rect">
            <a:avLst/>
          </a:prstGeom>
          <a:noFill/>
        </p:spPr>
        <p:txBody>
          <a:bodyPr wrap="square" rtlCol="0">
            <a:spAutoFit/>
          </a:bodyPr>
          <a:lstStyle/>
          <a:p>
            <a:r>
              <a:rPr lang="tr-TR" sz="1200" dirty="0"/>
              <a:t>Manuel Olarak Gerçekleştirilen İşlem</a:t>
            </a:r>
            <a:endParaRPr lang="tr-TR" sz="1200" dirty="0"/>
          </a:p>
        </p:txBody>
      </p:sp>
      <p:sp>
        <p:nvSpPr>
          <p:cNvPr id="37" name="TextBox 36"/>
          <p:cNvSpPr txBox="1"/>
          <p:nvPr/>
        </p:nvSpPr>
        <p:spPr>
          <a:xfrm>
            <a:off x="4881784" y="5744719"/>
            <a:ext cx="1312187" cy="461665"/>
          </a:xfrm>
          <a:prstGeom prst="rect">
            <a:avLst/>
          </a:prstGeom>
          <a:noFill/>
        </p:spPr>
        <p:txBody>
          <a:bodyPr wrap="square" rtlCol="0">
            <a:spAutoFit/>
          </a:bodyPr>
          <a:lstStyle/>
          <a:p>
            <a:r>
              <a:rPr lang="tr-TR" sz="1200" dirty="0"/>
              <a:t>Tetkik / Muayene</a:t>
            </a:r>
            <a:endParaRPr lang="tr-TR" sz="1200" dirty="0"/>
          </a:p>
        </p:txBody>
      </p:sp>
      <p:sp>
        <p:nvSpPr>
          <p:cNvPr id="38" name="TextBox 37"/>
          <p:cNvSpPr txBox="1"/>
          <p:nvPr/>
        </p:nvSpPr>
        <p:spPr>
          <a:xfrm>
            <a:off x="7383179" y="5837051"/>
            <a:ext cx="1312187" cy="276999"/>
          </a:xfrm>
          <a:prstGeom prst="rect">
            <a:avLst/>
          </a:prstGeom>
          <a:noFill/>
        </p:spPr>
        <p:txBody>
          <a:bodyPr wrap="square" rtlCol="0">
            <a:spAutoFit/>
          </a:bodyPr>
          <a:lstStyle/>
          <a:p>
            <a:r>
              <a:rPr lang="tr-TR" sz="1200" dirty="0"/>
              <a:t>VEYA</a:t>
            </a:r>
            <a:endParaRPr lang="tr-TR" sz="1200" dirty="0"/>
          </a:p>
        </p:txBody>
      </p:sp>
      <p:sp>
        <p:nvSpPr>
          <p:cNvPr id="39" name="TextBox 38"/>
          <p:cNvSpPr txBox="1"/>
          <p:nvPr/>
        </p:nvSpPr>
        <p:spPr>
          <a:xfrm>
            <a:off x="7383178" y="5133081"/>
            <a:ext cx="1312187" cy="461665"/>
          </a:xfrm>
          <a:prstGeom prst="rect">
            <a:avLst/>
          </a:prstGeom>
          <a:noFill/>
        </p:spPr>
        <p:txBody>
          <a:bodyPr wrap="square" rtlCol="0">
            <a:spAutoFit/>
          </a:bodyPr>
          <a:lstStyle/>
          <a:p>
            <a:r>
              <a:rPr lang="tr-TR" sz="1200" dirty="0"/>
              <a:t>İşlenmiş Madde Depolama</a:t>
            </a:r>
            <a:endParaRPr lang="tr-TR" sz="1200" dirty="0"/>
          </a:p>
        </p:txBody>
      </p:sp>
      <p:sp>
        <p:nvSpPr>
          <p:cNvPr id="40" name="TextBox 39"/>
          <p:cNvSpPr txBox="1"/>
          <p:nvPr/>
        </p:nvSpPr>
        <p:spPr>
          <a:xfrm>
            <a:off x="7399504" y="4140638"/>
            <a:ext cx="1312187" cy="461665"/>
          </a:xfrm>
          <a:prstGeom prst="rect">
            <a:avLst/>
          </a:prstGeom>
          <a:noFill/>
        </p:spPr>
        <p:txBody>
          <a:bodyPr wrap="square" rtlCol="0">
            <a:spAutoFit/>
          </a:bodyPr>
          <a:lstStyle/>
          <a:p>
            <a:r>
              <a:rPr lang="tr-TR" sz="1200" dirty="0"/>
              <a:t>Hammadde Depolama</a:t>
            </a:r>
            <a:endParaRPr lang="tr-TR" sz="1200" dirty="0"/>
          </a:p>
        </p:txBody>
      </p:sp>
      <p:sp>
        <p:nvSpPr>
          <p:cNvPr id="41" name="TextBox 40"/>
          <p:cNvSpPr txBox="1"/>
          <p:nvPr/>
        </p:nvSpPr>
        <p:spPr>
          <a:xfrm>
            <a:off x="7399504" y="3322866"/>
            <a:ext cx="1312187" cy="276999"/>
          </a:xfrm>
          <a:prstGeom prst="rect">
            <a:avLst/>
          </a:prstGeom>
          <a:noFill/>
        </p:spPr>
        <p:txBody>
          <a:bodyPr wrap="square" rtlCol="0">
            <a:spAutoFit/>
          </a:bodyPr>
          <a:lstStyle/>
          <a:p>
            <a:r>
              <a:rPr lang="tr-TR" sz="1200" dirty="0"/>
              <a:t>Bitiş</a:t>
            </a:r>
            <a:endParaRPr lang="tr-TR" sz="1200" dirty="0"/>
          </a:p>
        </p:txBody>
      </p:sp>
      <p:sp>
        <p:nvSpPr>
          <p:cNvPr id="42" name="TextBox 41"/>
          <p:cNvSpPr txBox="1"/>
          <p:nvPr/>
        </p:nvSpPr>
        <p:spPr>
          <a:xfrm>
            <a:off x="7399504" y="2662429"/>
            <a:ext cx="1312187" cy="276999"/>
          </a:xfrm>
          <a:prstGeom prst="rect">
            <a:avLst/>
          </a:prstGeom>
          <a:noFill/>
        </p:spPr>
        <p:txBody>
          <a:bodyPr wrap="square" rtlCol="0">
            <a:spAutoFit/>
          </a:bodyPr>
          <a:lstStyle/>
          <a:p>
            <a:r>
              <a:rPr lang="tr-TR" sz="1200" dirty="0"/>
              <a:t>Başlangıç</a:t>
            </a:r>
            <a:endParaRPr lang="tr-TR" sz="1200" dirty="0"/>
          </a:p>
        </p:txBody>
      </p:sp>
      <p:sp>
        <p:nvSpPr>
          <p:cNvPr id="43" name="TextBox 42"/>
          <p:cNvSpPr txBox="1"/>
          <p:nvPr/>
        </p:nvSpPr>
        <p:spPr>
          <a:xfrm>
            <a:off x="7383177" y="2001992"/>
            <a:ext cx="1312187" cy="276999"/>
          </a:xfrm>
          <a:prstGeom prst="rect">
            <a:avLst/>
          </a:prstGeom>
          <a:noFill/>
        </p:spPr>
        <p:txBody>
          <a:bodyPr wrap="square" rtlCol="0">
            <a:spAutoFit/>
          </a:bodyPr>
          <a:lstStyle/>
          <a:p>
            <a:r>
              <a:rPr lang="tr-TR" sz="1200" dirty="0"/>
              <a:t>Hazırlık</a:t>
            </a:r>
            <a:endParaRPr lang="tr-TR" sz="1200" dirty="0"/>
          </a:p>
        </p:txBody>
      </p:sp>
      <p:sp>
        <p:nvSpPr>
          <p:cNvPr id="44" name="TextBox 43"/>
          <p:cNvSpPr txBox="1"/>
          <p:nvPr/>
        </p:nvSpPr>
        <p:spPr>
          <a:xfrm>
            <a:off x="7399504" y="1338944"/>
            <a:ext cx="1312187" cy="276999"/>
          </a:xfrm>
          <a:prstGeom prst="rect">
            <a:avLst/>
          </a:prstGeom>
          <a:noFill/>
        </p:spPr>
        <p:txBody>
          <a:bodyPr wrap="square" rtlCol="0">
            <a:spAutoFit/>
          </a:bodyPr>
          <a:lstStyle/>
          <a:p>
            <a:r>
              <a:rPr lang="tr-TR" sz="1200" dirty="0"/>
              <a:t>Malzeme İşleme</a:t>
            </a:r>
            <a:endParaRPr lang="tr-TR" sz="1200" dirty="0"/>
          </a:p>
        </p:txBody>
      </p:sp>
      <p:sp>
        <p:nvSpPr>
          <p:cNvPr id="45" name="TextBox 44"/>
          <p:cNvSpPr txBox="1"/>
          <p:nvPr/>
        </p:nvSpPr>
        <p:spPr>
          <a:xfrm>
            <a:off x="9731769" y="1340944"/>
            <a:ext cx="1312187" cy="276999"/>
          </a:xfrm>
          <a:prstGeom prst="rect">
            <a:avLst/>
          </a:prstGeom>
          <a:noFill/>
        </p:spPr>
        <p:txBody>
          <a:bodyPr wrap="square" rtlCol="0">
            <a:spAutoFit/>
          </a:bodyPr>
          <a:lstStyle/>
          <a:p>
            <a:r>
              <a:rPr lang="tr-TR" sz="1200" dirty="0"/>
              <a:t>Girdi / Çıktı</a:t>
            </a:r>
            <a:endParaRPr lang="tr-TR" sz="1200" dirty="0"/>
          </a:p>
        </p:txBody>
      </p:sp>
      <p:sp>
        <p:nvSpPr>
          <p:cNvPr id="46" name="TextBox 45"/>
          <p:cNvSpPr txBox="1"/>
          <p:nvPr/>
        </p:nvSpPr>
        <p:spPr>
          <a:xfrm>
            <a:off x="9723605" y="1909658"/>
            <a:ext cx="1312187" cy="461665"/>
          </a:xfrm>
          <a:prstGeom prst="rect">
            <a:avLst/>
          </a:prstGeom>
          <a:noFill/>
        </p:spPr>
        <p:txBody>
          <a:bodyPr wrap="square" rtlCol="0">
            <a:spAutoFit/>
          </a:bodyPr>
          <a:lstStyle/>
          <a:p>
            <a:r>
              <a:rPr lang="tr-TR" sz="1200" dirty="0"/>
              <a:t>Doküman / Belge</a:t>
            </a:r>
            <a:endParaRPr lang="tr-TR" sz="1200" dirty="0"/>
          </a:p>
        </p:txBody>
      </p:sp>
      <p:sp>
        <p:nvSpPr>
          <p:cNvPr id="47" name="TextBox 46"/>
          <p:cNvSpPr txBox="1"/>
          <p:nvPr/>
        </p:nvSpPr>
        <p:spPr>
          <a:xfrm>
            <a:off x="9745379" y="2502929"/>
            <a:ext cx="1192045" cy="646331"/>
          </a:xfrm>
          <a:prstGeom prst="rect">
            <a:avLst/>
          </a:prstGeom>
          <a:noFill/>
        </p:spPr>
        <p:txBody>
          <a:bodyPr wrap="square" rtlCol="0">
            <a:spAutoFit/>
          </a:bodyPr>
          <a:lstStyle/>
          <a:p>
            <a:r>
              <a:rPr lang="tr-TR" sz="1200" dirty="0"/>
              <a:t>Çoklu Doküman / Belge</a:t>
            </a:r>
            <a:endParaRPr lang="tr-TR" sz="1200" dirty="0"/>
          </a:p>
        </p:txBody>
      </p:sp>
      <p:sp>
        <p:nvSpPr>
          <p:cNvPr id="48" name="TextBox 47"/>
          <p:cNvSpPr txBox="1"/>
          <p:nvPr/>
        </p:nvSpPr>
        <p:spPr>
          <a:xfrm>
            <a:off x="9745379" y="3391566"/>
            <a:ext cx="1192045" cy="461665"/>
          </a:xfrm>
          <a:prstGeom prst="rect">
            <a:avLst/>
          </a:prstGeom>
          <a:noFill/>
        </p:spPr>
        <p:txBody>
          <a:bodyPr wrap="square" rtlCol="0">
            <a:spAutoFit/>
          </a:bodyPr>
          <a:lstStyle/>
          <a:p>
            <a:r>
              <a:rPr lang="tr-TR" sz="1200" dirty="0"/>
              <a:t>Ekran /Gösterge</a:t>
            </a:r>
            <a:endParaRPr lang="tr-TR" sz="1200" dirty="0"/>
          </a:p>
        </p:txBody>
      </p:sp>
      <p:sp>
        <p:nvSpPr>
          <p:cNvPr id="49" name="TextBox 48"/>
          <p:cNvSpPr txBox="1"/>
          <p:nvPr/>
        </p:nvSpPr>
        <p:spPr>
          <a:xfrm>
            <a:off x="9745378" y="4049879"/>
            <a:ext cx="1192045" cy="461665"/>
          </a:xfrm>
          <a:prstGeom prst="rect">
            <a:avLst/>
          </a:prstGeom>
          <a:noFill/>
        </p:spPr>
        <p:txBody>
          <a:bodyPr wrap="square" rtlCol="0">
            <a:spAutoFit/>
          </a:bodyPr>
          <a:lstStyle/>
          <a:p>
            <a:r>
              <a:rPr lang="tr-TR" sz="1200" dirty="0"/>
              <a:t>Depolanmış Veri</a:t>
            </a:r>
            <a:endParaRPr lang="tr-TR" sz="1200" dirty="0"/>
          </a:p>
        </p:txBody>
      </p:sp>
      <p:sp>
        <p:nvSpPr>
          <p:cNvPr id="50" name="TextBox 49"/>
          <p:cNvSpPr txBox="1"/>
          <p:nvPr/>
        </p:nvSpPr>
        <p:spPr>
          <a:xfrm>
            <a:off x="9723605" y="4717583"/>
            <a:ext cx="1017875" cy="461665"/>
          </a:xfrm>
          <a:prstGeom prst="rect">
            <a:avLst/>
          </a:prstGeom>
          <a:noFill/>
        </p:spPr>
        <p:txBody>
          <a:bodyPr wrap="square" rtlCol="0">
            <a:spAutoFit/>
          </a:bodyPr>
          <a:lstStyle/>
          <a:p>
            <a:r>
              <a:rPr lang="tr-TR" sz="1200" dirty="0"/>
              <a:t>Manuel Girdi </a:t>
            </a:r>
            <a:endParaRPr lang="tr-TR" sz="1200" dirty="0"/>
          </a:p>
        </p:txBody>
      </p:sp>
      <p:sp>
        <p:nvSpPr>
          <p:cNvPr id="51" name="TextBox 50"/>
          <p:cNvSpPr txBox="1"/>
          <p:nvPr/>
        </p:nvSpPr>
        <p:spPr>
          <a:xfrm>
            <a:off x="9720885" y="5444086"/>
            <a:ext cx="1017875" cy="276999"/>
          </a:xfrm>
          <a:prstGeom prst="rect">
            <a:avLst/>
          </a:prstGeom>
          <a:noFill/>
        </p:spPr>
        <p:txBody>
          <a:bodyPr wrap="square" rtlCol="0">
            <a:spAutoFit/>
          </a:bodyPr>
          <a:lstStyle/>
          <a:p>
            <a:r>
              <a:rPr lang="tr-TR" sz="1200" dirty="0"/>
              <a:t>Veri Tabanı</a:t>
            </a:r>
            <a:endParaRPr lang="tr-TR" sz="1200" dirty="0"/>
          </a:p>
        </p:txBody>
      </p:sp>
      <p:sp>
        <p:nvSpPr>
          <p:cNvPr id="52" name="TextBox 51"/>
          <p:cNvSpPr txBox="1"/>
          <p:nvPr/>
        </p:nvSpPr>
        <p:spPr>
          <a:xfrm>
            <a:off x="9720884" y="6005649"/>
            <a:ext cx="1017875" cy="276999"/>
          </a:xfrm>
          <a:prstGeom prst="rect">
            <a:avLst/>
          </a:prstGeom>
          <a:noFill/>
        </p:spPr>
        <p:txBody>
          <a:bodyPr wrap="square" rtlCol="0">
            <a:spAutoFit/>
          </a:bodyPr>
          <a:lstStyle/>
          <a:p>
            <a:r>
              <a:rPr lang="tr-TR" sz="1200" dirty="0"/>
              <a:t>Akış</a:t>
            </a:r>
            <a:endParaRPr lang="tr-TR" sz="1200" dirty="0"/>
          </a:p>
        </p:txBody>
      </p:sp>
    </p:spTree>
    <p:extLst>
      <p:ext uri="{BB962C8B-B14F-4D97-AF65-F5344CB8AC3E}">
        <p14:creationId xmlns:p14="http://schemas.microsoft.com/office/powerpoint/2010/main" val="38931697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Akış ve Süreç Diyagramları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151</a:t>
            </a:fld>
            <a:endParaRPr lang="en-US"/>
          </a:p>
        </p:txBody>
      </p:sp>
      <p:sp>
        <p:nvSpPr>
          <p:cNvPr id="20" name="Rectangle 4"/>
          <p:cNvSpPr txBox="1">
            <a:spLocks noChangeArrowheads="1"/>
          </p:cNvSpPr>
          <p:nvPr/>
        </p:nvSpPr>
        <p:spPr bwMode="auto">
          <a:xfrm>
            <a:off x="1703258" y="1289944"/>
            <a:ext cx="878548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dirty="0"/>
              <a:t>Tarafların (Tüm Özel/Tüzel Kişilikler; Yazılım vb. İşlem Yürüten Sistemler) Belirtildiği Kulvarlar</a:t>
            </a:r>
            <a:endParaRPr lang="tr-TR" dirty="0"/>
          </a:p>
          <a:p>
            <a:endParaRPr lang="tr-TR" dirty="0"/>
          </a:p>
          <a:p>
            <a:endParaRPr lang="tr-TR" dirty="0"/>
          </a:p>
        </p:txBody>
      </p:sp>
      <p:pic>
        <p:nvPicPr>
          <p:cNvPr id="7" name="Picture 6"/>
          <p:cNvPicPr>
            <a:picLocks noChangeAspect="1"/>
          </p:cNvPicPr>
          <p:nvPr/>
        </p:nvPicPr>
        <p:blipFill>
          <a:blip r:embed="rId2"/>
          <a:stretch>
            <a:fillRect/>
          </a:stretch>
        </p:blipFill>
        <p:spPr>
          <a:xfrm>
            <a:off x="1524000" y="2099305"/>
            <a:ext cx="9116828" cy="3574874"/>
          </a:xfrm>
          <a:prstGeom prst="rect">
            <a:avLst/>
          </a:prstGeom>
        </p:spPr>
      </p:pic>
    </p:spTree>
    <p:extLst>
      <p:ext uri="{BB962C8B-B14F-4D97-AF65-F5344CB8AC3E}">
        <p14:creationId xmlns:p14="http://schemas.microsoft.com/office/powerpoint/2010/main" val="319014647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Akış ve Süreç Diyagramları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152</a:t>
            </a:fld>
            <a:endParaRPr lang="en-US"/>
          </a:p>
        </p:txBody>
      </p:sp>
      <p:sp>
        <p:nvSpPr>
          <p:cNvPr id="20" name="Rectangle 4"/>
          <p:cNvSpPr txBox="1">
            <a:spLocks noChangeArrowheads="1"/>
          </p:cNvSpPr>
          <p:nvPr/>
        </p:nvSpPr>
        <p:spPr bwMode="auto">
          <a:xfrm>
            <a:off x="1703258" y="1036851"/>
            <a:ext cx="878548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dirty="0"/>
              <a:t>Tarafların (Tüm Özel/Tüzel Kişilikler; Yazılım vb. İşlem Yürüten Sistemler) Belirtildiği Kulvarlar</a:t>
            </a:r>
            <a:endParaRPr lang="tr-TR" dirty="0"/>
          </a:p>
          <a:p>
            <a:endParaRPr lang="tr-TR" dirty="0"/>
          </a:p>
          <a:p>
            <a:endParaRPr lang="tr-TR" dirty="0"/>
          </a:p>
        </p:txBody>
      </p:sp>
      <p:pic>
        <p:nvPicPr>
          <p:cNvPr id="7" name="Picture 6"/>
          <p:cNvPicPr>
            <a:picLocks noChangeAspect="1"/>
          </p:cNvPicPr>
          <p:nvPr/>
        </p:nvPicPr>
        <p:blipFill>
          <a:blip r:embed="rId2"/>
          <a:stretch>
            <a:fillRect/>
          </a:stretch>
        </p:blipFill>
        <p:spPr>
          <a:xfrm>
            <a:off x="2123143" y="1404258"/>
            <a:ext cx="8410178" cy="5450120"/>
          </a:xfrm>
          <a:prstGeom prst="rect">
            <a:avLst/>
          </a:prstGeom>
        </p:spPr>
      </p:pic>
    </p:spTree>
    <p:extLst>
      <p:ext uri="{BB962C8B-B14F-4D97-AF65-F5344CB8AC3E}">
        <p14:creationId xmlns:p14="http://schemas.microsoft.com/office/powerpoint/2010/main" val="33856211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Akış ve Süreç Diyagramları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153</a:t>
            </a:fld>
            <a:endParaRPr lang="en-US"/>
          </a:p>
        </p:txBody>
      </p:sp>
      <p:sp>
        <p:nvSpPr>
          <p:cNvPr id="20" name="Rectangle 4"/>
          <p:cNvSpPr txBox="1">
            <a:spLocks noChangeArrowheads="1"/>
          </p:cNvSpPr>
          <p:nvPr/>
        </p:nvSpPr>
        <p:spPr bwMode="auto">
          <a:xfrm>
            <a:off x="1703258" y="1289944"/>
            <a:ext cx="878548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endParaRPr lang="tr-TR" dirty="0"/>
          </a:p>
        </p:txBody>
      </p:sp>
      <p:pic>
        <p:nvPicPr>
          <p:cNvPr id="9" name="Picture 8"/>
          <p:cNvPicPr>
            <a:picLocks noChangeAspect="1"/>
          </p:cNvPicPr>
          <p:nvPr/>
        </p:nvPicPr>
        <p:blipFill>
          <a:blip r:embed="rId2"/>
          <a:stretch>
            <a:fillRect/>
          </a:stretch>
        </p:blipFill>
        <p:spPr>
          <a:xfrm>
            <a:off x="3386607" y="1046875"/>
            <a:ext cx="5651679" cy="5694810"/>
          </a:xfrm>
          <a:prstGeom prst="rect">
            <a:avLst/>
          </a:prstGeom>
        </p:spPr>
      </p:pic>
    </p:spTree>
    <p:extLst>
      <p:ext uri="{BB962C8B-B14F-4D97-AF65-F5344CB8AC3E}">
        <p14:creationId xmlns:p14="http://schemas.microsoft.com/office/powerpoint/2010/main" val="1661896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Veri Neden </a:t>
            </a:r>
            <a:r>
              <a:rPr lang="tr-TR" dirty="0" smtClean="0"/>
              <a:t>Görselleştirilir?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16</a:t>
            </a:fld>
            <a:endParaRPr lang="en-US"/>
          </a:p>
        </p:txBody>
      </p:sp>
      <p:sp>
        <p:nvSpPr>
          <p:cNvPr id="7" name="Content Placeholder 2"/>
          <p:cNvSpPr>
            <a:spLocks noGrp="1"/>
          </p:cNvSpPr>
          <p:nvPr>
            <p:ph idx="1"/>
          </p:nvPr>
        </p:nvSpPr>
        <p:spPr>
          <a:xfrm>
            <a:off x="1977328" y="1281793"/>
            <a:ext cx="8347773" cy="4895170"/>
          </a:xfrm>
        </p:spPr>
        <p:txBody>
          <a:bodyPr>
            <a:normAutofit/>
          </a:bodyPr>
          <a:lstStyle/>
          <a:p>
            <a:r>
              <a:rPr lang="tr-TR" sz="2400" dirty="0">
                <a:solidFill>
                  <a:schemeClr val="tx1"/>
                </a:solidFill>
              </a:rPr>
              <a:t>Çünkü:</a:t>
            </a:r>
            <a:endParaRPr lang="tr-TR" sz="2400" dirty="0">
              <a:solidFill>
                <a:schemeClr val="tx1"/>
              </a:solidFill>
            </a:endParaRPr>
          </a:p>
        </p:txBody>
      </p:sp>
      <p:sp>
        <p:nvSpPr>
          <p:cNvPr id="9" name="Rectangle 2"/>
          <p:cNvSpPr>
            <a:spLocks noChangeArrowheads="1"/>
          </p:cNvSpPr>
          <p:nvPr/>
        </p:nvSpPr>
        <p:spPr bwMode="auto">
          <a:xfrm>
            <a:off x="8524813" y="3125281"/>
            <a:ext cx="2133727"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tr-TR" sz="2400">
                <a:latin typeface="Tahoma" panose="020B0604030504040204" pitchFamily="34" charset="0"/>
              </a:rPr>
              <a:t>Duyduklarının </a:t>
            </a:r>
          </a:p>
          <a:p>
            <a:pPr algn="ctr"/>
            <a:r>
              <a:rPr lang="en-AU" altLang="tr-TR" sz="2400">
                <a:latin typeface="Tahoma" panose="020B0604030504040204" pitchFamily="34" charset="0"/>
              </a:rPr>
              <a:t>%</a:t>
            </a:r>
            <a:r>
              <a:rPr lang="tr-TR" altLang="tr-TR" sz="2400">
                <a:latin typeface="Tahoma" panose="020B0604030504040204" pitchFamily="34" charset="0"/>
              </a:rPr>
              <a:t>2</a:t>
            </a:r>
            <a:r>
              <a:rPr lang="en-AU" altLang="tr-TR" sz="2400">
                <a:latin typeface="Tahoma" panose="020B0604030504040204" pitchFamily="34" charset="0"/>
              </a:rPr>
              <a:t>0’</a:t>
            </a:r>
            <a:r>
              <a:rPr lang="tr-TR" altLang="tr-TR" sz="2400">
                <a:latin typeface="Tahoma" panose="020B0604030504040204" pitchFamily="34" charset="0"/>
              </a:rPr>
              <a:t>sini</a:t>
            </a:r>
            <a:r>
              <a:rPr lang="en-AU" altLang="tr-TR" sz="2400">
                <a:latin typeface="Tahoma" panose="020B0604030504040204" pitchFamily="34" charset="0"/>
              </a:rPr>
              <a:t> </a:t>
            </a:r>
          </a:p>
        </p:txBody>
      </p:sp>
      <p:sp>
        <p:nvSpPr>
          <p:cNvPr id="10" name="Rectangle 3"/>
          <p:cNvSpPr>
            <a:spLocks noChangeArrowheads="1"/>
          </p:cNvSpPr>
          <p:nvPr/>
        </p:nvSpPr>
        <p:spPr bwMode="auto">
          <a:xfrm>
            <a:off x="3546661" y="3201481"/>
            <a:ext cx="2082431"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tr-TR" sz="2400" dirty="0" err="1">
                <a:latin typeface="Tahoma" panose="020B0604030504040204" pitchFamily="34" charset="0"/>
              </a:rPr>
              <a:t>Gördüklerinin</a:t>
            </a:r>
            <a:r>
              <a:rPr lang="en-AU" altLang="tr-TR" sz="2400" dirty="0">
                <a:latin typeface="Tahoma" panose="020B0604030504040204" pitchFamily="34" charset="0"/>
              </a:rPr>
              <a:t> </a:t>
            </a:r>
          </a:p>
          <a:p>
            <a:pPr algn="ctr"/>
            <a:r>
              <a:rPr lang="en-AU" altLang="tr-TR" sz="2400" dirty="0">
                <a:latin typeface="Tahoma" panose="020B0604030504040204" pitchFamily="34" charset="0"/>
              </a:rPr>
              <a:t>%30’unu</a:t>
            </a:r>
          </a:p>
        </p:txBody>
      </p:sp>
      <p:sp>
        <p:nvSpPr>
          <p:cNvPr id="11" name="Rectangle 4"/>
          <p:cNvSpPr>
            <a:spLocks noChangeArrowheads="1"/>
          </p:cNvSpPr>
          <p:nvPr/>
        </p:nvSpPr>
        <p:spPr bwMode="auto">
          <a:xfrm>
            <a:off x="3714749" y="5498369"/>
            <a:ext cx="4343400"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AU" altLang="tr-TR" sz="2400">
                <a:latin typeface="Tahoma" panose="020B0604030504040204" pitchFamily="34" charset="0"/>
              </a:rPr>
              <a:t>Duyduklarının</a:t>
            </a:r>
          </a:p>
          <a:p>
            <a:pPr algn="ctr"/>
            <a:r>
              <a:rPr lang="en-AU" altLang="tr-TR" sz="2400">
                <a:latin typeface="Tahoma" panose="020B0604030504040204" pitchFamily="34" charset="0"/>
              </a:rPr>
              <a:t>ve gördüklerinin%</a:t>
            </a:r>
            <a:r>
              <a:rPr lang="tr-TR" altLang="tr-TR" sz="2400">
                <a:latin typeface="Tahoma" panose="020B0604030504040204" pitchFamily="34" charset="0"/>
              </a:rPr>
              <a:t>5</a:t>
            </a:r>
            <a:r>
              <a:rPr lang="en-AU" altLang="tr-TR" sz="2400">
                <a:latin typeface="Tahoma" panose="020B0604030504040204" pitchFamily="34" charset="0"/>
              </a:rPr>
              <a:t>0’</a:t>
            </a:r>
            <a:r>
              <a:rPr lang="tr-TR" altLang="tr-TR" sz="2400">
                <a:latin typeface="Tahoma" panose="020B0604030504040204" pitchFamily="34" charset="0"/>
              </a:rPr>
              <a:t>sini</a:t>
            </a:r>
            <a:r>
              <a:rPr lang="en-AU" altLang="tr-TR" sz="2400">
                <a:latin typeface="Tahoma" panose="020B0604030504040204" pitchFamily="34" charset="0"/>
              </a:rPr>
              <a:t> </a:t>
            </a:r>
          </a:p>
        </p:txBody>
      </p:sp>
      <p:graphicFrame>
        <p:nvGraphicFramePr>
          <p:cNvPr id="12" name="Object 5"/>
          <p:cNvGraphicFramePr>
            <a:graphicFrameLocks noChangeAspect="1"/>
          </p:cNvGraphicFramePr>
          <p:nvPr>
            <p:extLst>
              <p:ext uri="{D42A27DB-BD31-4B8C-83A1-F6EECF244321}">
                <p14:modId xmlns:p14="http://schemas.microsoft.com/office/powerpoint/2010/main" val="3235277721"/>
              </p:ext>
            </p:extLst>
          </p:nvPr>
        </p:nvGraphicFramePr>
        <p:xfrm>
          <a:off x="4021137" y="1133200"/>
          <a:ext cx="1585912" cy="1768475"/>
        </p:xfrm>
        <a:graphic>
          <a:graphicData uri="http://schemas.openxmlformats.org/presentationml/2006/ole">
            <mc:AlternateContent xmlns:mc="http://schemas.openxmlformats.org/markup-compatibility/2006">
              <mc:Choice xmlns:v="urn:schemas-microsoft-com:vml" Requires="v">
                <p:oleObj spid="_x0000_s1686" name="CorelDRAW" r:id="rId3" imgW="2489335" imgH="2775441" progId="CorelDraw.Graphic.8">
                  <p:embed/>
                </p:oleObj>
              </mc:Choice>
              <mc:Fallback>
                <p:oleObj name="CorelDRAW" r:id="rId3" imgW="2489335" imgH="2775441" progId="CorelDraw.Graphic.8">
                  <p:embed/>
                  <p:pic>
                    <p:nvPicPr>
                      <p:cNvPr id="921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1137" y="1133200"/>
                        <a:ext cx="1585912"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3728428556"/>
              </p:ext>
            </p:extLst>
          </p:nvPr>
        </p:nvGraphicFramePr>
        <p:xfrm>
          <a:off x="6838949" y="2820481"/>
          <a:ext cx="1600200" cy="1517650"/>
        </p:xfrm>
        <a:graphic>
          <a:graphicData uri="http://schemas.openxmlformats.org/presentationml/2006/ole">
            <mc:AlternateContent xmlns:mc="http://schemas.openxmlformats.org/markup-compatibility/2006">
              <mc:Choice xmlns:v="urn:schemas-microsoft-com:vml" Requires="v">
                <p:oleObj spid="_x0000_s1687" name="CorelDRAW" r:id="rId5" imgW="2798199" imgH="2654785" progId="CorelDraw.Graphic.8">
                  <p:embed/>
                </p:oleObj>
              </mc:Choice>
              <mc:Fallback>
                <p:oleObj name="CorelDRAW" r:id="rId5" imgW="2798199" imgH="2654785" progId="CorelDraw.Graphic.8">
                  <p:embed/>
                  <p:pic>
                    <p:nvPicPr>
                      <p:cNvPr id="921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949" y="2820481"/>
                        <a:ext cx="160020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7"/>
          <p:cNvGraphicFramePr>
            <a:graphicFrameLocks noChangeAspect="1"/>
          </p:cNvGraphicFramePr>
          <p:nvPr>
            <p:extLst>
              <p:ext uri="{D42A27DB-BD31-4B8C-83A1-F6EECF244321}">
                <p14:modId xmlns:p14="http://schemas.microsoft.com/office/powerpoint/2010/main" val="990318693"/>
              </p:ext>
            </p:extLst>
          </p:nvPr>
        </p:nvGraphicFramePr>
        <p:xfrm>
          <a:off x="1843087" y="2918906"/>
          <a:ext cx="1720850" cy="1263650"/>
        </p:xfrm>
        <a:graphic>
          <a:graphicData uri="http://schemas.openxmlformats.org/presentationml/2006/ole">
            <mc:AlternateContent xmlns:mc="http://schemas.openxmlformats.org/markup-compatibility/2006">
              <mc:Choice xmlns:v="urn:schemas-microsoft-com:vml" Requires="v">
                <p:oleObj spid="_x0000_s1688" name="CorelDRAW" r:id="rId7" imgW="2780498" imgH="2042115" progId="CorelDraw.Graphic.8">
                  <p:embed/>
                </p:oleObj>
              </mc:Choice>
              <mc:Fallback>
                <p:oleObj name="CorelDRAW" r:id="rId7" imgW="2780498" imgH="2042115" progId="CorelDraw.Graphic.8">
                  <p:embed/>
                  <p:pic>
                    <p:nvPicPr>
                      <p:cNvPr id="922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3087" y="2918906"/>
                        <a:ext cx="1720850"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8"/>
          <p:cNvGraphicFramePr>
            <a:graphicFrameLocks noChangeAspect="1"/>
          </p:cNvGraphicFramePr>
          <p:nvPr>
            <p:extLst>
              <p:ext uri="{D42A27DB-BD31-4B8C-83A1-F6EECF244321}">
                <p14:modId xmlns:p14="http://schemas.microsoft.com/office/powerpoint/2010/main" val="1802884951"/>
              </p:ext>
            </p:extLst>
          </p:nvPr>
        </p:nvGraphicFramePr>
        <p:xfrm>
          <a:off x="3943351" y="4431569"/>
          <a:ext cx="1400175" cy="1327150"/>
        </p:xfrm>
        <a:graphic>
          <a:graphicData uri="http://schemas.openxmlformats.org/presentationml/2006/ole">
            <mc:AlternateContent xmlns:mc="http://schemas.openxmlformats.org/markup-compatibility/2006">
              <mc:Choice xmlns:v="urn:schemas-microsoft-com:vml" Requires="v">
                <p:oleObj spid="_x0000_s1689" name="CorelDRAW" r:id="rId9" imgW="2798199" imgH="2654785" progId="CorelDraw.Graphic.8">
                  <p:embed/>
                </p:oleObj>
              </mc:Choice>
              <mc:Fallback>
                <p:oleObj name="CorelDRAW" r:id="rId9" imgW="2798199" imgH="2654785" progId="CorelDraw.Graphic.8">
                  <p:embed/>
                  <p:pic>
                    <p:nvPicPr>
                      <p:cNvPr id="922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351" y="4431569"/>
                        <a:ext cx="1400175"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9"/>
          <p:cNvGraphicFramePr>
            <a:graphicFrameLocks noChangeAspect="1"/>
          </p:cNvGraphicFramePr>
          <p:nvPr>
            <p:extLst>
              <p:ext uri="{D42A27DB-BD31-4B8C-83A1-F6EECF244321}">
                <p14:modId xmlns:p14="http://schemas.microsoft.com/office/powerpoint/2010/main" val="2857676762"/>
              </p:ext>
            </p:extLst>
          </p:nvPr>
        </p:nvGraphicFramePr>
        <p:xfrm>
          <a:off x="6153149" y="4431569"/>
          <a:ext cx="1524000" cy="1119188"/>
        </p:xfrm>
        <a:graphic>
          <a:graphicData uri="http://schemas.openxmlformats.org/presentationml/2006/ole">
            <mc:AlternateContent xmlns:mc="http://schemas.openxmlformats.org/markup-compatibility/2006">
              <mc:Choice xmlns:v="urn:schemas-microsoft-com:vml" Requires="v">
                <p:oleObj spid="_x0000_s1690" name="CorelDRAW" r:id="rId10" imgW="2780498" imgH="2042115" progId="CorelDraw.Graphic.8">
                  <p:embed/>
                </p:oleObj>
              </mc:Choice>
              <mc:Fallback>
                <p:oleObj name="CorelDRAW" r:id="rId10" imgW="2780498" imgH="2042115" progId="CorelDraw.Graphic.8">
                  <p:embed/>
                  <p:pic>
                    <p:nvPicPr>
                      <p:cNvPr id="922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49" y="4431569"/>
                        <a:ext cx="1524000"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0"/>
          <p:cNvSpPr txBox="1">
            <a:spLocks noChangeArrowheads="1"/>
          </p:cNvSpPr>
          <p:nvPr/>
        </p:nvSpPr>
        <p:spPr bwMode="auto">
          <a:xfrm>
            <a:off x="5391151" y="4583971"/>
            <a:ext cx="620713" cy="1006475"/>
          </a:xfrm>
          <a:prstGeom prst="rect">
            <a:avLst/>
          </a:prstGeom>
          <a:noFill/>
          <a:ln w="12700">
            <a:noFill/>
            <a:miter lim="800000"/>
            <a:headEnd/>
            <a:tailEnd/>
          </a:ln>
          <a:effectLst/>
        </p:spPr>
        <p:txBody>
          <a:bodyPr wrap="none">
            <a:spAutoFit/>
          </a:bodyPr>
          <a:lstStyle/>
          <a:p>
            <a:pPr>
              <a:defRPr/>
            </a:pPr>
            <a:r>
              <a:rPr lang="en-AU" sz="6000" b="1">
                <a:solidFill>
                  <a:srgbClr val="FF0000"/>
                </a:solidFill>
                <a:effectLst>
                  <a:outerShdw blurRad="38100" dist="38100" dir="2700000" algn="tl">
                    <a:srgbClr val="C0C0C0"/>
                  </a:outerShdw>
                </a:effectLst>
                <a:latin typeface="Times New Roman" pitchFamily="18" charset="0"/>
              </a:rPr>
              <a:t>+</a:t>
            </a:r>
          </a:p>
        </p:txBody>
      </p:sp>
      <p:sp>
        <p:nvSpPr>
          <p:cNvPr id="18" name="Text Box 11"/>
          <p:cNvSpPr txBox="1">
            <a:spLocks noChangeArrowheads="1"/>
          </p:cNvSpPr>
          <p:nvPr/>
        </p:nvSpPr>
        <p:spPr bwMode="auto">
          <a:xfrm>
            <a:off x="5757864" y="1516013"/>
            <a:ext cx="2387705" cy="646331"/>
          </a:xfrm>
          <a:prstGeom prst="rect">
            <a:avLst/>
          </a:prstGeom>
          <a:noFill/>
          <a:ln w="12700">
            <a:noFill/>
            <a:miter lim="800000"/>
            <a:headEnd/>
            <a:tailEnd/>
          </a:ln>
          <a:effectLst/>
        </p:spPr>
        <p:txBody>
          <a:bodyPr wrap="none">
            <a:spAutoFit/>
          </a:bodyPr>
          <a:lstStyle/>
          <a:p>
            <a:pPr>
              <a:defRPr/>
            </a:pPr>
            <a:r>
              <a:rPr lang="en-AU" sz="3600" b="1" dirty="0" err="1">
                <a:solidFill>
                  <a:schemeClr val="accent2"/>
                </a:solidFill>
                <a:effectLst>
                  <a:outerShdw blurRad="38100" dist="38100" dir="2700000" algn="tl">
                    <a:srgbClr val="C0C0C0"/>
                  </a:outerShdw>
                </a:effectLst>
                <a:latin typeface="Calibri" panose="020F0502020204030204" pitchFamily="34" charset="0"/>
                <a:cs typeface="Calibri" panose="020F0502020204030204" pitchFamily="34" charset="0"/>
              </a:rPr>
              <a:t>İnsan</a:t>
            </a:r>
            <a:r>
              <a:rPr lang="en-AU" sz="3600" b="1" dirty="0">
                <a:solidFill>
                  <a:schemeClr val="accent2"/>
                </a:solidFill>
                <a:effectLst>
                  <a:outerShdw blurRad="38100" dist="38100" dir="2700000" algn="tl">
                    <a:srgbClr val="C0C0C0"/>
                  </a:outerShdw>
                </a:effectLst>
                <a:latin typeface="Calibri" panose="020F0502020204030204" pitchFamily="34" charset="0"/>
                <a:cs typeface="Calibri" panose="020F0502020204030204" pitchFamily="34" charset="0"/>
              </a:rPr>
              <a:t> </a:t>
            </a:r>
            <a:r>
              <a:rPr lang="en-AU" sz="3600" b="1" dirty="0" err="1">
                <a:solidFill>
                  <a:schemeClr val="accent2"/>
                </a:solidFill>
                <a:effectLst>
                  <a:outerShdw blurRad="38100" dist="38100" dir="2700000" algn="tl">
                    <a:srgbClr val="C0C0C0"/>
                  </a:outerShdw>
                </a:effectLst>
                <a:latin typeface="Calibri" panose="020F0502020204030204" pitchFamily="34" charset="0"/>
                <a:cs typeface="Calibri" panose="020F0502020204030204" pitchFamily="34" charset="0"/>
              </a:rPr>
              <a:t>Beyni</a:t>
            </a:r>
            <a:endParaRPr lang="en-AU" sz="4000" dirty="0">
              <a:solidFill>
                <a:schemeClr val="accent2"/>
              </a:solidFill>
              <a:latin typeface="Calibri" panose="020F0502020204030204" pitchFamily="34" charset="0"/>
              <a:cs typeface="Calibri" panose="020F0502020204030204" pitchFamily="34" charset="0"/>
            </a:endParaRPr>
          </a:p>
        </p:txBody>
      </p:sp>
      <p:sp>
        <p:nvSpPr>
          <p:cNvPr id="19" name="Text Box 12"/>
          <p:cNvSpPr txBox="1">
            <a:spLocks noChangeArrowheads="1"/>
          </p:cNvSpPr>
          <p:nvPr/>
        </p:nvSpPr>
        <p:spPr bwMode="auto">
          <a:xfrm>
            <a:off x="7753351" y="5726970"/>
            <a:ext cx="1642309" cy="646331"/>
          </a:xfrm>
          <a:prstGeom prst="rect">
            <a:avLst/>
          </a:prstGeom>
          <a:noFill/>
          <a:ln w="12700">
            <a:noFill/>
            <a:miter lim="800000"/>
            <a:headEnd/>
            <a:tailEnd/>
          </a:ln>
          <a:effectLst/>
        </p:spPr>
        <p:txBody>
          <a:bodyPr wrap="none">
            <a:spAutoFit/>
          </a:bodyPr>
          <a:lstStyle/>
          <a:p>
            <a:pPr>
              <a:defRPr/>
            </a:pPr>
            <a:r>
              <a:rPr lang="en-AU" sz="3600" b="1" dirty="0" err="1">
                <a:solidFill>
                  <a:schemeClr val="accent2"/>
                </a:solidFill>
                <a:effectLst>
                  <a:outerShdw blurRad="38100" dist="38100" dir="2700000" algn="tl">
                    <a:srgbClr val="C0C0C0"/>
                  </a:outerShdw>
                </a:effectLst>
                <a:latin typeface="Calibri" panose="020F0502020204030204" pitchFamily="34" charset="0"/>
                <a:cs typeface="Calibri" panose="020F0502020204030204" pitchFamily="34" charset="0"/>
              </a:rPr>
              <a:t>Hatırlar</a:t>
            </a:r>
            <a:endParaRPr lang="en-AU" sz="4400"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5242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45935" y="1468683"/>
            <a:ext cx="6530858" cy="2172590"/>
          </a:xfrm>
          <a:prstGeom prst="rect">
            <a:avLst/>
          </a:prstGeom>
        </p:spPr>
      </p:pic>
      <p:sp>
        <p:nvSpPr>
          <p:cNvPr id="2" name="Title 1"/>
          <p:cNvSpPr>
            <a:spLocks noGrp="1"/>
          </p:cNvSpPr>
          <p:nvPr>
            <p:ph type="title"/>
          </p:nvPr>
        </p:nvSpPr>
        <p:spPr/>
        <p:txBody>
          <a:bodyPr/>
          <a:lstStyle/>
          <a:p>
            <a:r>
              <a:rPr lang="tr-TR" dirty="0" smtClean="0"/>
              <a:t>Veri Neden Görselleştirilir?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17</a:t>
            </a:fld>
            <a:endParaRPr lang="en-US"/>
          </a:p>
        </p:txBody>
      </p:sp>
      <p:sp>
        <p:nvSpPr>
          <p:cNvPr id="9" name="Rectangle 2"/>
          <p:cNvSpPr>
            <a:spLocks noChangeArrowheads="1"/>
          </p:cNvSpPr>
          <p:nvPr/>
        </p:nvSpPr>
        <p:spPr bwMode="auto">
          <a:xfrm>
            <a:off x="2152651" y="3050933"/>
            <a:ext cx="2804223" cy="193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tr-TR" altLang="tr-TR" sz="2400" dirty="0">
              <a:latin typeface="Tahoma" panose="020B0604030504040204" pitchFamily="34" charset="0"/>
            </a:endParaRPr>
          </a:p>
          <a:p>
            <a:pPr algn="ctr"/>
            <a:r>
              <a:rPr lang="tr-TR" altLang="tr-TR" sz="2400" dirty="0">
                <a:latin typeface="Tahoma" panose="020B0604030504040204" pitchFamily="34" charset="0"/>
              </a:rPr>
              <a:t>İnsanların</a:t>
            </a:r>
            <a:endParaRPr lang="en-AU" altLang="tr-TR" sz="2400" dirty="0">
              <a:latin typeface="Tahoma" panose="020B0604030504040204" pitchFamily="34" charset="0"/>
            </a:endParaRPr>
          </a:p>
          <a:p>
            <a:pPr algn="ctr"/>
            <a:r>
              <a:rPr lang="en-AU" altLang="tr-TR" sz="2400" dirty="0">
                <a:latin typeface="Tahoma" panose="020B0604030504040204" pitchFamily="34" charset="0"/>
              </a:rPr>
              <a:t>%</a:t>
            </a:r>
            <a:r>
              <a:rPr lang="tr-TR" altLang="tr-TR" sz="2400" dirty="0">
                <a:latin typeface="Tahoma" panose="020B0604030504040204" pitchFamily="34" charset="0"/>
              </a:rPr>
              <a:t>35</a:t>
            </a:r>
            <a:r>
              <a:rPr lang="en-AU" altLang="tr-TR" sz="2400" dirty="0">
                <a:latin typeface="Tahoma" panose="020B0604030504040204" pitchFamily="34" charset="0"/>
              </a:rPr>
              <a:t>’</a:t>
            </a:r>
            <a:r>
              <a:rPr lang="tr-TR" altLang="tr-TR" sz="2400" dirty="0">
                <a:latin typeface="Tahoma" panose="020B0604030504040204" pitchFamily="34" charset="0"/>
              </a:rPr>
              <a:t>i İşitsel Öğrenici</a:t>
            </a:r>
            <a:r>
              <a:rPr lang="en-AU" altLang="tr-TR" sz="2400" dirty="0">
                <a:latin typeface="Tahoma" panose="020B0604030504040204" pitchFamily="34" charset="0"/>
              </a:rPr>
              <a:t> </a:t>
            </a:r>
            <a:r>
              <a:rPr lang="tr-TR" altLang="tr-TR" sz="2400" dirty="0">
                <a:latin typeface="Tahoma" panose="020B0604030504040204" pitchFamily="34" charset="0"/>
              </a:rPr>
              <a:t>(</a:t>
            </a:r>
            <a:r>
              <a:rPr lang="tr-TR" altLang="tr-TR" sz="2400" i="1" dirty="0" err="1">
                <a:latin typeface="Tahoma" panose="020B0604030504040204" pitchFamily="34" charset="0"/>
              </a:rPr>
              <a:t>Aural</a:t>
            </a:r>
            <a:r>
              <a:rPr lang="tr-TR" altLang="tr-TR" sz="2400" i="1" dirty="0">
                <a:latin typeface="Tahoma" panose="020B0604030504040204" pitchFamily="34" charset="0"/>
              </a:rPr>
              <a:t> </a:t>
            </a:r>
            <a:r>
              <a:rPr lang="tr-TR" altLang="tr-TR" sz="2400" i="1" dirty="0" err="1">
                <a:latin typeface="Tahoma" panose="020B0604030504040204" pitchFamily="34" charset="0"/>
              </a:rPr>
              <a:t>Learner</a:t>
            </a:r>
            <a:r>
              <a:rPr lang="tr-TR" altLang="tr-TR" sz="2400" dirty="0">
                <a:latin typeface="Tahoma" panose="020B0604030504040204" pitchFamily="34" charset="0"/>
              </a:rPr>
              <a:t>)</a:t>
            </a:r>
            <a:endParaRPr lang="en-AU" altLang="tr-TR" sz="2400" dirty="0">
              <a:latin typeface="Tahoma" panose="020B0604030504040204" pitchFamily="34" charset="0"/>
            </a:endParaRPr>
          </a:p>
        </p:txBody>
      </p:sp>
      <p:sp>
        <p:nvSpPr>
          <p:cNvPr id="20" name="Rectangle 2"/>
          <p:cNvSpPr>
            <a:spLocks noChangeArrowheads="1"/>
          </p:cNvSpPr>
          <p:nvPr/>
        </p:nvSpPr>
        <p:spPr bwMode="auto">
          <a:xfrm>
            <a:off x="4786997" y="3056375"/>
            <a:ext cx="2804223" cy="193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tr-TR" altLang="tr-TR" sz="2400" dirty="0">
              <a:latin typeface="Tahoma" panose="020B0604030504040204" pitchFamily="34" charset="0"/>
            </a:endParaRPr>
          </a:p>
          <a:p>
            <a:pPr algn="ctr"/>
            <a:r>
              <a:rPr lang="tr-TR" altLang="tr-TR" sz="2400" dirty="0">
                <a:latin typeface="Tahoma" panose="020B0604030504040204" pitchFamily="34" charset="0"/>
              </a:rPr>
              <a:t>İnsanların</a:t>
            </a:r>
            <a:endParaRPr lang="en-AU" altLang="tr-TR" sz="2400" dirty="0">
              <a:latin typeface="Tahoma" panose="020B0604030504040204" pitchFamily="34" charset="0"/>
            </a:endParaRPr>
          </a:p>
          <a:p>
            <a:pPr algn="ctr"/>
            <a:r>
              <a:rPr lang="en-AU" altLang="tr-TR" sz="2400" dirty="0">
                <a:latin typeface="Tahoma" panose="020B0604030504040204" pitchFamily="34" charset="0"/>
              </a:rPr>
              <a:t>%</a:t>
            </a:r>
            <a:r>
              <a:rPr lang="tr-TR" altLang="tr-TR" sz="2400" dirty="0">
                <a:latin typeface="Tahoma" panose="020B0604030504040204" pitchFamily="34" charset="0"/>
              </a:rPr>
              <a:t>60</a:t>
            </a:r>
            <a:r>
              <a:rPr lang="en-AU" altLang="tr-TR" sz="2400" dirty="0">
                <a:latin typeface="Tahoma" panose="020B0604030504040204" pitchFamily="34" charset="0"/>
              </a:rPr>
              <a:t>’</a:t>
            </a:r>
            <a:r>
              <a:rPr lang="tr-TR" altLang="tr-TR" sz="2400" dirty="0">
                <a:latin typeface="Tahoma" panose="020B0604030504040204" pitchFamily="34" charset="0"/>
              </a:rPr>
              <a:t>ı</a:t>
            </a:r>
            <a:r>
              <a:rPr lang="tr-TR" altLang="tr-TR" sz="2400" dirty="0">
                <a:latin typeface="Tahoma" panose="020B0604030504040204" pitchFamily="34" charset="0"/>
              </a:rPr>
              <a:t> Gör</a:t>
            </a:r>
            <a:r>
              <a:rPr lang="tr-TR" altLang="tr-TR" sz="2400" dirty="0">
                <a:latin typeface="Tahoma" panose="020B0604030504040204" pitchFamily="34" charset="0"/>
              </a:rPr>
              <a:t>sel Öğrenici </a:t>
            </a:r>
            <a:r>
              <a:rPr lang="tr-TR" altLang="tr-TR" sz="2400" dirty="0">
                <a:latin typeface="Tahoma" panose="020B0604030504040204" pitchFamily="34" charset="0"/>
              </a:rPr>
              <a:t>(</a:t>
            </a:r>
            <a:r>
              <a:rPr lang="tr-TR" altLang="tr-TR" sz="2400" i="1" dirty="0">
                <a:latin typeface="Tahoma" panose="020B0604030504040204" pitchFamily="34" charset="0"/>
              </a:rPr>
              <a:t>Visual </a:t>
            </a:r>
            <a:r>
              <a:rPr lang="tr-TR" altLang="tr-TR" sz="2400" i="1" dirty="0" err="1">
                <a:latin typeface="Tahoma" panose="020B0604030504040204" pitchFamily="34" charset="0"/>
              </a:rPr>
              <a:t>Learner</a:t>
            </a:r>
            <a:r>
              <a:rPr lang="tr-TR" altLang="tr-TR" sz="2400" dirty="0">
                <a:latin typeface="Tahoma" panose="020B0604030504040204" pitchFamily="34" charset="0"/>
              </a:rPr>
              <a:t>)</a:t>
            </a:r>
            <a:r>
              <a:rPr lang="en-AU" altLang="tr-TR" sz="2400" dirty="0">
                <a:latin typeface="Tahoma" panose="020B0604030504040204" pitchFamily="34" charset="0"/>
              </a:rPr>
              <a:t> </a:t>
            </a:r>
            <a:endParaRPr lang="en-AU" altLang="tr-TR" sz="2400" dirty="0">
              <a:latin typeface="Tahoma" panose="020B0604030504040204" pitchFamily="34" charset="0"/>
            </a:endParaRPr>
          </a:p>
        </p:txBody>
      </p:sp>
      <p:sp>
        <p:nvSpPr>
          <p:cNvPr id="21" name="Rectangle 2"/>
          <p:cNvSpPr>
            <a:spLocks noChangeArrowheads="1"/>
          </p:cNvSpPr>
          <p:nvPr/>
        </p:nvSpPr>
        <p:spPr bwMode="auto">
          <a:xfrm>
            <a:off x="7339697" y="3050934"/>
            <a:ext cx="2804223" cy="2305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tr-TR" altLang="tr-TR" sz="2400" dirty="0">
              <a:latin typeface="Tahoma" panose="020B0604030504040204" pitchFamily="34" charset="0"/>
            </a:endParaRPr>
          </a:p>
          <a:p>
            <a:pPr algn="ctr"/>
            <a:r>
              <a:rPr lang="tr-TR" altLang="tr-TR" sz="2400" dirty="0">
                <a:latin typeface="Tahoma" panose="020B0604030504040204" pitchFamily="34" charset="0"/>
              </a:rPr>
              <a:t>İnsanların</a:t>
            </a:r>
            <a:endParaRPr lang="en-AU" altLang="tr-TR" sz="2400" dirty="0">
              <a:latin typeface="Tahoma" panose="020B0604030504040204" pitchFamily="34" charset="0"/>
            </a:endParaRPr>
          </a:p>
          <a:p>
            <a:pPr algn="ctr"/>
            <a:r>
              <a:rPr lang="en-AU" altLang="tr-TR" sz="2400" dirty="0">
                <a:latin typeface="Tahoma" panose="020B0604030504040204" pitchFamily="34" charset="0"/>
              </a:rPr>
              <a:t>%</a:t>
            </a:r>
            <a:r>
              <a:rPr lang="tr-TR" altLang="tr-TR" sz="2400" dirty="0">
                <a:latin typeface="Tahoma" panose="020B0604030504040204" pitchFamily="34" charset="0"/>
              </a:rPr>
              <a:t>5</a:t>
            </a:r>
            <a:r>
              <a:rPr lang="en-AU" altLang="tr-TR" sz="2400" dirty="0">
                <a:latin typeface="Tahoma" panose="020B0604030504040204" pitchFamily="34" charset="0"/>
              </a:rPr>
              <a:t>’</a:t>
            </a:r>
            <a:r>
              <a:rPr lang="tr-TR" altLang="tr-TR" sz="2400" dirty="0">
                <a:latin typeface="Tahoma" panose="020B0604030504040204" pitchFamily="34" charset="0"/>
              </a:rPr>
              <a:t>i Uygulayarak </a:t>
            </a:r>
            <a:r>
              <a:rPr lang="tr-TR" altLang="tr-TR" sz="2400" dirty="0">
                <a:latin typeface="Tahoma" panose="020B0604030504040204" pitchFamily="34" charset="0"/>
              </a:rPr>
              <a:t>Öğrenici </a:t>
            </a:r>
            <a:r>
              <a:rPr lang="tr-TR" altLang="tr-TR" sz="2400" dirty="0">
                <a:latin typeface="Tahoma" panose="020B0604030504040204" pitchFamily="34" charset="0"/>
              </a:rPr>
              <a:t>(</a:t>
            </a:r>
            <a:r>
              <a:rPr lang="tr-TR" altLang="tr-TR" sz="2400" i="1" dirty="0" err="1">
                <a:latin typeface="Tahoma" panose="020B0604030504040204" pitchFamily="34" charset="0"/>
              </a:rPr>
              <a:t>Kinesthetic</a:t>
            </a:r>
            <a:r>
              <a:rPr lang="tr-TR" altLang="tr-TR" sz="2400" i="1" dirty="0">
                <a:latin typeface="Tahoma" panose="020B0604030504040204" pitchFamily="34" charset="0"/>
              </a:rPr>
              <a:t> </a:t>
            </a:r>
            <a:r>
              <a:rPr lang="tr-TR" altLang="tr-TR" sz="2400" i="1" dirty="0" err="1">
                <a:latin typeface="Tahoma" panose="020B0604030504040204" pitchFamily="34" charset="0"/>
              </a:rPr>
              <a:t>Learner</a:t>
            </a:r>
            <a:r>
              <a:rPr lang="tr-TR" altLang="tr-TR" sz="2400" dirty="0">
                <a:latin typeface="Tahoma" panose="020B0604030504040204" pitchFamily="34" charset="0"/>
              </a:rPr>
              <a:t>)</a:t>
            </a:r>
            <a:r>
              <a:rPr lang="en-AU" altLang="tr-TR" sz="2400" dirty="0">
                <a:latin typeface="Tahoma" panose="020B0604030504040204" pitchFamily="34" charset="0"/>
              </a:rPr>
              <a:t> </a:t>
            </a:r>
            <a:endParaRPr lang="en-AU" altLang="tr-TR" sz="2400" dirty="0">
              <a:latin typeface="Tahoma" panose="020B0604030504040204" pitchFamily="34" charset="0"/>
            </a:endParaRPr>
          </a:p>
        </p:txBody>
      </p:sp>
      <p:sp>
        <p:nvSpPr>
          <p:cNvPr id="7" name="Left Brace 6"/>
          <p:cNvSpPr/>
          <p:nvPr/>
        </p:nvSpPr>
        <p:spPr>
          <a:xfrm rot="16200000">
            <a:off x="6173563" y="3915296"/>
            <a:ext cx="359229" cy="26370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22" name="Rectangle 2"/>
          <p:cNvSpPr>
            <a:spLocks noChangeArrowheads="1"/>
          </p:cNvSpPr>
          <p:nvPr/>
        </p:nvSpPr>
        <p:spPr bwMode="auto">
          <a:xfrm>
            <a:off x="4699908" y="5046449"/>
            <a:ext cx="3453491"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tr-TR" altLang="tr-TR" sz="2400" dirty="0">
              <a:latin typeface="Tahoma" panose="020B0604030504040204" pitchFamily="34" charset="0"/>
            </a:endParaRPr>
          </a:p>
          <a:p>
            <a:pPr algn="ctr"/>
            <a:r>
              <a:rPr lang="tr-TR" altLang="tr-TR" sz="2400" dirty="0">
                <a:solidFill>
                  <a:srgbClr val="0070C0"/>
                </a:solidFill>
                <a:latin typeface="Tahoma" panose="020B0604030504040204" pitchFamily="34" charset="0"/>
              </a:rPr>
              <a:t>En Çok Bu Kitleyi Hızlıca İkna Edebilmek İçin </a:t>
            </a:r>
            <a:endParaRPr lang="en-AU" altLang="tr-TR" sz="2400" dirty="0">
              <a:solidFill>
                <a:srgbClr val="0070C0"/>
              </a:solidFill>
              <a:latin typeface="Tahoma" panose="020B0604030504040204" pitchFamily="34" charset="0"/>
            </a:endParaRPr>
          </a:p>
        </p:txBody>
      </p:sp>
    </p:spTree>
    <p:extLst>
      <p:ext uri="{BB962C8B-B14F-4D97-AF65-F5344CB8AC3E}">
        <p14:creationId xmlns:p14="http://schemas.microsoft.com/office/powerpoint/2010/main" val="1057882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Görselleştirmenin Tarihsel Önemi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18</a:t>
            </a:fld>
            <a:endParaRPr lang="en-US"/>
          </a:p>
        </p:txBody>
      </p:sp>
      <p:sp>
        <p:nvSpPr>
          <p:cNvPr id="20" name="Rectangle 4"/>
          <p:cNvSpPr txBox="1">
            <a:spLocks noChangeArrowheads="1"/>
          </p:cNvSpPr>
          <p:nvPr/>
        </p:nvSpPr>
        <p:spPr bwMode="auto">
          <a:xfrm>
            <a:off x="1723671" y="2277824"/>
            <a:ext cx="2061837"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John </a:t>
            </a:r>
            <a:r>
              <a:rPr lang="tr-TR" dirty="0" err="1"/>
              <a:t>Snow’un</a:t>
            </a:r>
            <a:r>
              <a:rPr lang="tr-TR" dirty="0"/>
              <a:t> 1854 yılında Londra’daki kolera salgınında kök nedeni bulmak için oluşturduğu görsel</a:t>
            </a:r>
            <a:endParaRPr lang="tr-TR" dirty="0"/>
          </a:p>
          <a:p>
            <a:endParaRPr lang="tr-TR" dirty="0"/>
          </a:p>
          <a:p>
            <a:endParaRPr lang="tr-TR" dirty="0"/>
          </a:p>
          <a:p>
            <a:endParaRPr lang="tr-TR" dirty="0"/>
          </a:p>
        </p:txBody>
      </p:sp>
      <p:pic>
        <p:nvPicPr>
          <p:cNvPr id="1026" name="Picture 2" descr="Spatial Visuali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597" y="1084657"/>
            <a:ext cx="6498136" cy="518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6435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Görselleştirmenin Tarihsel Önemi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19</a:t>
            </a:fld>
            <a:endParaRPr lang="en-US"/>
          </a:p>
        </p:txBody>
      </p:sp>
      <p:sp>
        <p:nvSpPr>
          <p:cNvPr id="20" name="Rectangle 4"/>
          <p:cNvSpPr txBox="1">
            <a:spLocks noChangeArrowheads="1"/>
          </p:cNvSpPr>
          <p:nvPr/>
        </p:nvSpPr>
        <p:spPr bwMode="auto">
          <a:xfrm>
            <a:off x="1723671" y="2277824"/>
            <a:ext cx="2061837"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Charles </a:t>
            </a:r>
            <a:r>
              <a:rPr lang="tr-TR" dirty="0" err="1"/>
              <a:t>Minard’ın</a:t>
            </a:r>
            <a:r>
              <a:rPr lang="tr-TR" dirty="0"/>
              <a:t>, </a:t>
            </a:r>
            <a:r>
              <a:rPr lang="tr-TR" dirty="0" err="1"/>
              <a:t>Napoleon</a:t>
            </a:r>
            <a:r>
              <a:rPr lang="tr-TR" dirty="0"/>
              <a:t> </a:t>
            </a:r>
            <a:r>
              <a:rPr lang="tr-TR" dirty="0" err="1"/>
              <a:t>Boneparte’ın</a:t>
            </a:r>
            <a:r>
              <a:rPr lang="tr-TR" dirty="0"/>
              <a:t> ordusunun 1812 Rusya seferine ilişkin oluşturduğu görsel</a:t>
            </a:r>
            <a:endParaRPr lang="tr-TR" dirty="0"/>
          </a:p>
          <a:p>
            <a:endParaRPr lang="tr-TR" dirty="0"/>
          </a:p>
          <a:p>
            <a:endParaRPr lang="tr-TR" dirty="0"/>
          </a:p>
          <a:p>
            <a:endParaRPr lang="tr-TR" dirty="0"/>
          </a:p>
        </p:txBody>
      </p:sp>
      <p:pic>
        <p:nvPicPr>
          <p:cNvPr id="2050" name="Picture 2" descr="Russian Empire - Nationalism and reaction | Britann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568" y="1502254"/>
            <a:ext cx="6791902" cy="452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49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44681" y="2015837"/>
            <a:ext cx="4887192" cy="1840356"/>
          </a:xfrm>
        </p:spPr>
        <p:txBody>
          <a:bodyPr vert="horz" lIns="91440" tIns="45720" rIns="91440" bIns="45720" rtlCol="0" anchor="b">
            <a:noAutofit/>
          </a:bodyPr>
          <a:lstStyle/>
          <a:p>
            <a:r>
              <a:rPr lang="tr-TR" b="1" dirty="0">
                <a:solidFill>
                  <a:schemeClr val="accent1">
                    <a:lumMod val="50000"/>
                  </a:schemeClr>
                </a:solidFill>
              </a:rPr>
              <a:t>Veri Bilimine Giriş:</a:t>
            </a:r>
            <a:br>
              <a:rPr lang="tr-TR" b="1" dirty="0">
                <a:solidFill>
                  <a:schemeClr val="accent1">
                    <a:lumMod val="50000"/>
                  </a:schemeClr>
                </a:solidFill>
              </a:rPr>
            </a:br>
            <a:r>
              <a:rPr lang="tr-TR" b="1" dirty="0">
                <a:solidFill>
                  <a:schemeClr val="accent1">
                    <a:lumMod val="50000"/>
                  </a:schemeClr>
                </a:solidFill>
              </a:rPr>
              <a:t/>
            </a:r>
            <a:br>
              <a:rPr lang="tr-TR" b="1" dirty="0">
                <a:solidFill>
                  <a:schemeClr val="accent1">
                    <a:lumMod val="50000"/>
                  </a:schemeClr>
                </a:solidFill>
              </a:rPr>
            </a:br>
            <a:r>
              <a:rPr lang="tr-TR" b="1" dirty="0">
                <a:solidFill>
                  <a:schemeClr val="accent1">
                    <a:lumMod val="50000"/>
                  </a:schemeClr>
                </a:solidFill>
              </a:rPr>
              <a:t>Veri Görselleştirme</a:t>
            </a:r>
            <a:endParaRPr lang="en-US" b="1" dirty="0">
              <a:solidFill>
                <a:schemeClr val="accent1">
                  <a:lumMod val="50000"/>
                </a:schemeClr>
              </a:solidFill>
            </a:endParaRPr>
          </a:p>
        </p:txBody>
      </p:sp>
      <p:sp>
        <p:nvSpPr>
          <p:cNvPr id="3" name="Subtitle 2"/>
          <p:cNvSpPr>
            <a:spLocks noGrp="1"/>
          </p:cNvSpPr>
          <p:nvPr>
            <p:ph type="subTitle" idx="1"/>
          </p:nvPr>
        </p:nvSpPr>
        <p:spPr>
          <a:xfrm>
            <a:off x="2059136" y="4466375"/>
            <a:ext cx="7258047" cy="1207062"/>
          </a:xfrm>
        </p:spPr>
        <p:txBody>
          <a:bodyPr>
            <a:normAutofit fontScale="25000" lnSpcReduction="20000"/>
          </a:bodyPr>
          <a:lstStyle/>
          <a:p>
            <a:pPr>
              <a:lnSpc>
                <a:spcPct val="120000"/>
              </a:lnSpc>
            </a:pPr>
            <a:r>
              <a:rPr lang="en-US" sz="5600" dirty="0"/>
              <a:t>Prof</a:t>
            </a:r>
            <a:r>
              <a:rPr lang="en-US" sz="5600" dirty="0"/>
              <a:t>. Dr. A. </a:t>
            </a:r>
            <a:r>
              <a:rPr lang="en-US" sz="5600" dirty="0" err="1"/>
              <a:t>Egemen</a:t>
            </a:r>
            <a:r>
              <a:rPr lang="en-US" sz="5600" dirty="0"/>
              <a:t> YILMAZ </a:t>
            </a:r>
            <a:endParaRPr lang="tr-TR" sz="5600" dirty="0"/>
          </a:p>
          <a:p>
            <a:pPr>
              <a:lnSpc>
                <a:spcPct val="120000"/>
              </a:lnSpc>
            </a:pPr>
            <a:r>
              <a:rPr lang="en-US" sz="5600" b="1" dirty="0"/>
              <a:t>Ankara </a:t>
            </a:r>
            <a:r>
              <a:rPr lang="en-US" sz="5600" b="1" dirty="0" err="1"/>
              <a:t>Üniversitesi</a:t>
            </a:r>
            <a:r>
              <a:rPr lang="en-US" sz="5600" b="1" dirty="0"/>
              <a:t> </a:t>
            </a:r>
            <a:r>
              <a:rPr lang="en-US" sz="5600" b="1" dirty="0" err="1"/>
              <a:t>Mühendislik</a:t>
            </a:r>
            <a:r>
              <a:rPr lang="en-US" sz="5600" b="1" dirty="0"/>
              <a:t> </a:t>
            </a:r>
            <a:r>
              <a:rPr lang="en-US" sz="5600" b="1" dirty="0" err="1"/>
              <a:t>Fakültesi</a:t>
            </a:r>
            <a:r>
              <a:rPr lang="en-US" sz="5600" b="1" dirty="0"/>
              <a:t> </a:t>
            </a:r>
            <a:r>
              <a:rPr lang="en-US" sz="5600" b="1" dirty="0" err="1"/>
              <a:t>Elektrik-Elektronik</a:t>
            </a:r>
            <a:r>
              <a:rPr lang="en-US" sz="5600" b="1" dirty="0"/>
              <a:t> </a:t>
            </a:r>
            <a:r>
              <a:rPr lang="en-US" sz="5600" b="1" dirty="0" err="1"/>
              <a:t>Mühendisliği</a:t>
            </a:r>
            <a:r>
              <a:rPr lang="en-US" sz="5600" b="1" dirty="0"/>
              <a:t> </a:t>
            </a:r>
            <a:r>
              <a:rPr lang="en-US" sz="5600" b="1" dirty="0" err="1"/>
              <a:t>Bölümü</a:t>
            </a:r>
            <a:r>
              <a:rPr lang="en-US" sz="5600" b="1" dirty="0"/>
              <a:t> </a:t>
            </a:r>
            <a:endParaRPr lang="tr-TR" sz="5600" b="1" dirty="0"/>
          </a:p>
          <a:p>
            <a:pPr>
              <a:lnSpc>
                <a:spcPct val="120000"/>
              </a:lnSpc>
            </a:pPr>
            <a:r>
              <a:rPr lang="en-US" sz="5600" b="1" dirty="0"/>
              <a:t>Ankara </a:t>
            </a:r>
            <a:r>
              <a:rPr lang="en-US" sz="5600" b="1" dirty="0" err="1"/>
              <a:t>Üniversitesi</a:t>
            </a:r>
            <a:r>
              <a:rPr lang="en-US" sz="5600" b="1" dirty="0"/>
              <a:t> </a:t>
            </a:r>
            <a:r>
              <a:rPr lang="en-US" sz="5600" b="1" dirty="0" err="1"/>
              <a:t>Mühendislik</a:t>
            </a:r>
            <a:r>
              <a:rPr lang="en-US" sz="5600" b="1" dirty="0"/>
              <a:t> </a:t>
            </a:r>
            <a:r>
              <a:rPr lang="en-US" sz="5600" b="1" dirty="0" err="1"/>
              <a:t>Fakültesi</a:t>
            </a:r>
            <a:r>
              <a:rPr lang="en-US" sz="5600" b="1" dirty="0"/>
              <a:t> </a:t>
            </a:r>
            <a:r>
              <a:rPr lang="tr-TR" sz="5600" b="1" dirty="0"/>
              <a:t>Yazılım </a:t>
            </a:r>
            <a:r>
              <a:rPr lang="en-US" sz="5600" b="1" dirty="0" err="1"/>
              <a:t>Mühendisliği</a:t>
            </a:r>
            <a:r>
              <a:rPr lang="en-US" sz="5600" b="1" dirty="0"/>
              <a:t> </a:t>
            </a:r>
            <a:r>
              <a:rPr lang="en-US" sz="5600" b="1" dirty="0" err="1"/>
              <a:t>Bölümü</a:t>
            </a:r>
            <a:r>
              <a:rPr lang="en-US" sz="5600" b="1" dirty="0"/>
              <a:t> </a:t>
            </a:r>
            <a:endParaRPr lang="tr-TR" sz="5600" b="1" dirty="0"/>
          </a:p>
          <a:p>
            <a:pPr>
              <a:lnSpc>
                <a:spcPct val="120000"/>
              </a:lnSpc>
            </a:pPr>
            <a:r>
              <a:rPr lang="en-US" sz="5600" b="1" dirty="0"/>
              <a:t>Ankara </a:t>
            </a:r>
            <a:r>
              <a:rPr lang="en-US" sz="5600" b="1" dirty="0" err="1"/>
              <a:t>Üniversitesi</a:t>
            </a:r>
            <a:r>
              <a:rPr lang="en-US" sz="5600" b="1" dirty="0"/>
              <a:t> </a:t>
            </a:r>
            <a:r>
              <a:rPr lang="tr-TR" sz="5600" b="1" dirty="0"/>
              <a:t>Fen Bilimleri Enstitüsü Disiplinler Arası Yapay Zeka Ana Bilim Dalı</a:t>
            </a:r>
          </a:p>
          <a:p>
            <a:pPr>
              <a:lnSpc>
                <a:spcPct val="120000"/>
              </a:lnSpc>
            </a:pPr>
            <a:r>
              <a:rPr lang="en-US" sz="5600" b="1" dirty="0"/>
              <a:t>Ankara </a:t>
            </a:r>
            <a:r>
              <a:rPr lang="en-US" sz="5600" b="1" dirty="0" err="1"/>
              <a:t>Üniversitesi</a:t>
            </a:r>
            <a:r>
              <a:rPr lang="tr-TR" sz="5600" b="1" dirty="0"/>
              <a:t> Akıllı Sistemler ve Teknolojiler Uygulama ve Araştırma Merkezi (ASTAM)</a:t>
            </a:r>
            <a:endParaRPr lang="tr-TR" sz="5600" b="1" dirty="0"/>
          </a:p>
          <a:p>
            <a:endParaRPr lang="tr-TR" b="1" dirty="0" smtClean="0"/>
          </a:p>
          <a:p>
            <a:endParaRPr lang="en-US" b="1" dirty="0" smtClean="0"/>
          </a:p>
        </p:txBody>
      </p:sp>
      <p:sp>
        <p:nvSpPr>
          <p:cNvPr id="6" name="Slide Number Placeholder 5"/>
          <p:cNvSpPr>
            <a:spLocks noGrp="1"/>
          </p:cNvSpPr>
          <p:nvPr>
            <p:ph type="sldNum" sz="quarter" idx="12"/>
          </p:nvPr>
        </p:nvSpPr>
        <p:spPr/>
        <p:txBody>
          <a:bodyPr/>
          <a:lstStyle/>
          <a:p>
            <a:fld id="{9860EDB8-5305-433F-BE41-D7A86D811DB3}" type="slidenum">
              <a:rPr lang="en-US" smtClean="0"/>
              <a:pPr/>
              <a:t>2</a:t>
            </a:fld>
            <a:endParaRPr lang="en-US"/>
          </a:p>
        </p:txBody>
      </p:sp>
    </p:spTree>
    <p:extLst>
      <p:ext uri="{BB962C8B-B14F-4D97-AF65-F5344CB8AC3E}">
        <p14:creationId xmlns:p14="http://schemas.microsoft.com/office/powerpoint/2010/main" val="3455793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Veri </a:t>
            </a:r>
            <a:r>
              <a:rPr lang="tr-TR" dirty="0" smtClean="0"/>
              <a:t>Görselleştirirken Altın Kural</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20</a:t>
            </a:fld>
            <a:endParaRPr lang="en-US"/>
          </a:p>
        </p:txBody>
      </p:sp>
      <p:sp>
        <p:nvSpPr>
          <p:cNvPr id="20" name="Rectangle 5"/>
          <p:cNvSpPr>
            <a:spLocks noChangeArrowheads="1"/>
          </p:cNvSpPr>
          <p:nvPr/>
        </p:nvSpPr>
        <p:spPr bwMode="auto">
          <a:xfrm>
            <a:off x="2075908" y="1276620"/>
            <a:ext cx="4572000" cy="4572000"/>
          </a:xfrm>
          <a:prstGeom prst="rect">
            <a:avLst/>
          </a:prstGeom>
          <a:noFill/>
          <a:ln w="12700">
            <a:noFill/>
            <a:miter lim="800000"/>
            <a:headEnd/>
            <a:tailEnd/>
          </a:ln>
          <a:effectLst/>
        </p:spPr>
        <p:txBody>
          <a:bodyPr wrap="none" anchor="ctr"/>
          <a:lstStyle/>
          <a:p>
            <a:pPr>
              <a:lnSpc>
                <a:spcPct val="150000"/>
              </a:lnSpc>
              <a:buClr>
                <a:srgbClr val="FF0000"/>
              </a:buClr>
              <a:buFont typeface="Wingdings" pitchFamily="2" charset="2"/>
              <a:buNone/>
              <a:defRPr/>
            </a:pPr>
            <a:r>
              <a:rPr lang="en-AU" sz="4000" b="1" dirty="0">
                <a:solidFill>
                  <a:srgbClr val="0070C0"/>
                </a:solidFill>
                <a:effectLst>
                  <a:outerShdw blurRad="38100" dist="38100" dir="2700000" algn="tl">
                    <a:srgbClr val="C0C0C0"/>
                  </a:outerShdw>
                </a:effectLst>
                <a:latin typeface="Tahoma" charset="0"/>
              </a:rPr>
              <a:t>K</a:t>
            </a:r>
            <a:r>
              <a:rPr lang="en-AU" sz="3600" dirty="0">
                <a:effectLst>
                  <a:outerShdw blurRad="38100" dist="38100" dir="2700000" algn="tl">
                    <a:srgbClr val="C0C0C0"/>
                  </a:outerShdw>
                </a:effectLst>
                <a:latin typeface="Tahoma" charset="0"/>
              </a:rPr>
              <a:t>eep</a:t>
            </a:r>
          </a:p>
          <a:p>
            <a:pPr>
              <a:lnSpc>
                <a:spcPct val="150000"/>
              </a:lnSpc>
              <a:buClr>
                <a:srgbClr val="FF0000"/>
              </a:buClr>
              <a:buFont typeface="Wingdings" pitchFamily="2" charset="2"/>
              <a:buNone/>
              <a:defRPr/>
            </a:pPr>
            <a:r>
              <a:rPr lang="en-AU" sz="4000" b="1" dirty="0">
                <a:solidFill>
                  <a:srgbClr val="0070C0"/>
                </a:solidFill>
                <a:effectLst>
                  <a:outerShdw blurRad="38100" dist="38100" dir="2700000" algn="tl">
                    <a:srgbClr val="C0C0C0"/>
                  </a:outerShdw>
                </a:effectLst>
                <a:latin typeface="Tahoma" charset="0"/>
              </a:rPr>
              <a:t>I</a:t>
            </a:r>
            <a:r>
              <a:rPr lang="en-AU" sz="3600" dirty="0">
                <a:effectLst>
                  <a:outerShdw blurRad="38100" dist="38100" dir="2700000" algn="tl">
                    <a:srgbClr val="C0C0C0"/>
                  </a:outerShdw>
                </a:effectLst>
                <a:latin typeface="Tahoma" charset="0"/>
              </a:rPr>
              <a:t>t</a:t>
            </a:r>
          </a:p>
          <a:p>
            <a:pPr>
              <a:lnSpc>
                <a:spcPct val="150000"/>
              </a:lnSpc>
              <a:buClr>
                <a:srgbClr val="FF0000"/>
              </a:buClr>
              <a:buFont typeface="Wingdings" pitchFamily="2" charset="2"/>
              <a:buNone/>
              <a:defRPr/>
            </a:pPr>
            <a:r>
              <a:rPr lang="en-AU" sz="4000" b="1" dirty="0">
                <a:solidFill>
                  <a:srgbClr val="0070C0"/>
                </a:solidFill>
                <a:effectLst>
                  <a:outerShdw blurRad="38100" dist="38100" dir="2700000" algn="tl">
                    <a:srgbClr val="C0C0C0"/>
                  </a:outerShdw>
                </a:effectLst>
                <a:latin typeface="Tahoma" charset="0"/>
              </a:rPr>
              <a:t>S</a:t>
            </a:r>
            <a:r>
              <a:rPr lang="en-AU" sz="3600" dirty="0">
                <a:effectLst>
                  <a:outerShdw blurRad="38100" dist="38100" dir="2700000" algn="tl">
                    <a:srgbClr val="C0C0C0"/>
                  </a:outerShdw>
                </a:effectLst>
                <a:latin typeface="Tahoma" charset="0"/>
              </a:rPr>
              <a:t>hort &amp;</a:t>
            </a:r>
          </a:p>
          <a:p>
            <a:pPr>
              <a:lnSpc>
                <a:spcPct val="150000"/>
              </a:lnSpc>
              <a:buClr>
                <a:srgbClr val="FF0000"/>
              </a:buClr>
              <a:buFont typeface="Wingdings" pitchFamily="2" charset="2"/>
              <a:buNone/>
              <a:defRPr/>
            </a:pPr>
            <a:r>
              <a:rPr lang="en-AU" sz="4000" b="1" dirty="0">
                <a:solidFill>
                  <a:srgbClr val="0070C0"/>
                </a:solidFill>
                <a:effectLst>
                  <a:outerShdw blurRad="38100" dist="38100" dir="2700000" algn="tl">
                    <a:srgbClr val="C0C0C0"/>
                  </a:outerShdw>
                </a:effectLst>
                <a:latin typeface="Tahoma" charset="0"/>
              </a:rPr>
              <a:t>S</a:t>
            </a:r>
            <a:r>
              <a:rPr lang="en-AU" sz="3600" dirty="0">
                <a:effectLst>
                  <a:outerShdw blurRad="38100" dist="38100" dir="2700000" algn="tl">
                    <a:srgbClr val="C0C0C0"/>
                  </a:outerShdw>
                </a:effectLst>
                <a:latin typeface="Tahoma" charset="0"/>
              </a:rPr>
              <a:t>imple</a:t>
            </a:r>
            <a:endParaRPr lang="en-AU" sz="3200" dirty="0">
              <a:effectLst>
                <a:outerShdw blurRad="38100" dist="38100" dir="2700000" algn="tl">
                  <a:srgbClr val="C0C0C0"/>
                </a:outerShdw>
              </a:effectLst>
              <a:latin typeface="Tahoma" charset="0"/>
            </a:endParaRPr>
          </a:p>
        </p:txBody>
      </p:sp>
      <p:sp>
        <p:nvSpPr>
          <p:cNvPr id="21" name="AutoShape 8"/>
          <p:cNvSpPr>
            <a:spLocks noChangeArrowheads="1"/>
          </p:cNvSpPr>
          <p:nvPr/>
        </p:nvSpPr>
        <p:spPr bwMode="auto">
          <a:xfrm>
            <a:off x="4084323" y="3164478"/>
            <a:ext cx="1143000" cy="838200"/>
          </a:xfrm>
          <a:prstGeom prst="rightArrow">
            <a:avLst>
              <a:gd name="adj1" fmla="val 50000"/>
              <a:gd name="adj2" fmla="val 34091"/>
            </a:avLst>
          </a:prstGeom>
          <a:solidFill>
            <a:srgbClr val="0070C0"/>
          </a:solidFill>
          <a:ln w="9525">
            <a:solidFill>
              <a:srgbClr val="0070C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tr-TR" altLang="tr-TR">
              <a:solidFill>
                <a:schemeClr val="accent2"/>
              </a:solidFill>
            </a:endParaRPr>
          </a:p>
        </p:txBody>
      </p:sp>
      <p:sp>
        <p:nvSpPr>
          <p:cNvPr id="22" name="Rectangle 9"/>
          <p:cNvSpPr>
            <a:spLocks noChangeArrowheads="1"/>
          </p:cNvSpPr>
          <p:nvPr/>
        </p:nvSpPr>
        <p:spPr bwMode="auto">
          <a:xfrm>
            <a:off x="7333708" y="3012078"/>
            <a:ext cx="3200400" cy="762000"/>
          </a:xfrm>
          <a:prstGeom prst="rect">
            <a:avLst/>
          </a:prstGeom>
          <a:noFill/>
          <a:ln w="12700">
            <a:noFill/>
            <a:miter lim="800000"/>
            <a:headEnd/>
            <a:tailEnd/>
          </a:ln>
          <a:effectLst/>
        </p:spPr>
        <p:txBody>
          <a:bodyPr wrap="none" anchor="ctr"/>
          <a:lstStyle/>
          <a:p>
            <a:pPr algn="ctr">
              <a:defRPr/>
            </a:pPr>
            <a:endParaRPr lang="tr-TR" sz="3600" b="1">
              <a:solidFill>
                <a:srgbClr val="FF0000"/>
              </a:solidFill>
              <a:effectLst>
                <a:outerShdw blurRad="38100" dist="38100" dir="2700000" algn="tl">
                  <a:srgbClr val="C0C0C0"/>
                </a:outerShdw>
              </a:effectLst>
              <a:latin typeface="Tahoma" charset="0"/>
            </a:endParaRPr>
          </a:p>
        </p:txBody>
      </p:sp>
      <p:sp>
        <p:nvSpPr>
          <p:cNvPr id="23" name="AutoShape 12"/>
          <p:cNvSpPr>
            <a:spLocks noChangeArrowheads="1"/>
          </p:cNvSpPr>
          <p:nvPr/>
        </p:nvSpPr>
        <p:spPr bwMode="auto">
          <a:xfrm>
            <a:off x="5222423" y="1796143"/>
            <a:ext cx="5241471" cy="3804558"/>
          </a:xfrm>
          <a:prstGeom prst="irregularSeal1">
            <a:avLst/>
          </a:prstGeom>
          <a:noFill/>
          <a:ln w="19050">
            <a:solidFill>
              <a:srgbClr val="0070C0"/>
            </a:solidFill>
            <a:miter lim="800000"/>
            <a:headEnd/>
            <a:tailEnd/>
          </a:ln>
          <a:effectLst/>
        </p:spPr>
        <p:txBody>
          <a:bodyPr wrap="none" anchor="ctr"/>
          <a:lstStyle/>
          <a:p>
            <a:pPr algn="ctr">
              <a:defRPr/>
            </a:pPr>
            <a:r>
              <a:rPr lang="en-AU" sz="3200" b="1" dirty="0" err="1">
                <a:effectLst>
                  <a:outerShdw blurRad="38100" dist="38100" dir="2700000" algn="tl">
                    <a:srgbClr val="C0C0C0"/>
                  </a:outerShdw>
                </a:effectLst>
                <a:latin typeface="Tahoma" charset="0"/>
              </a:rPr>
              <a:t>Kısa</a:t>
            </a:r>
            <a:r>
              <a:rPr lang="en-AU" sz="3200" b="1" dirty="0">
                <a:effectLst>
                  <a:outerShdw blurRad="38100" dist="38100" dir="2700000" algn="tl">
                    <a:srgbClr val="C0C0C0"/>
                  </a:outerShdw>
                </a:effectLst>
                <a:latin typeface="Tahoma" charset="0"/>
              </a:rPr>
              <a:t> </a:t>
            </a:r>
            <a:r>
              <a:rPr lang="tr-TR" sz="3200" b="1" dirty="0">
                <a:effectLst>
                  <a:outerShdw blurRad="38100" dist="38100" dir="2700000" algn="tl">
                    <a:srgbClr val="C0C0C0"/>
                  </a:outerShdw>
                </a:effectLst>
                <a:latin typeface="Tahoma" charset="0"/>
              </a:rPr>
              <a:t>ve Basit </a:t>
            </a:r>
            <a:r>
              <a:rPr lang="en-AU" sz="3200" b="1" dirty="0">
                <a:effectLst>
                  <a:outerShdw blurRad="38100" dist="38100" dir="2700000" algn="tl">
                    <a:srgbClr val="C0C0C0"/>
                  </a:outerShdw>
                </a:effectLst>
                <a:latin typeface="Tahoma" charset="0"/>
              </a:rPr>
              <a:t>Tut</a:t>
            </a:r>
            <a:endParaRPr lang="en-AU" sz="3200" b="1" dirty="0">
              <a:effectLst>
                <a:outerShdw blurRad="38100" dist="38100" dir="2700000" algn="tl">
                  <a:srgbClr val="C0C0C0"/>
                </a:outerShdw>
              </a:effectLst>
              <a:latin typeface="Tahoma" charset="0"/>
            </a:endParaRPr>
          </a:p>
        </p:txBody>
      </p:sp>
    </p:spTree>
    <p:extLst>
      <p:ext uri="{BB962C8B-B14F-4D97-AF65-F5344CB8AC3E}">
        <p14:creationId xmlns:p14="http://schemas.microsoft.com/office/powerpoint/2010/main" val="2792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Dikkat Çekici Görsel Nitelikler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21</a:t>
            </a:fld>
            <a:endParaRPr lang="en-US"/>
          </a:p>
        </p:txBody>
      </p:sp>
      <p:sp>
        <p:nvSpPr>
          <p:cNvPr id="7" name="Content Placeholder 2"/>
          <p:cNvSpPr>
            <a:spLocks noGrp="1"/>
          </p:cNvSpPr>
          <p:nvPr>
            <p:ph idx="1"/>
          </p:nvPr>
        </p:nvSpPr>
        <p:spPr>
          <a:xfrm>
            <a:off x="1977328" y="1281793"/>
            <a:ext cx="8347773" cy="4895170"/>
          </a:xfrm>
        </p:spPr>
        <p:txBody>
          <a:bodyPr>
            <a:normAutofit/>
          </a:bodyPr>
          <a:lstStyle/>
          <a:p>
            <a:pPr>
              <a:lnSpc>
                <a:spcPct val="120000"/>
              </a:lnSpc>
              <a:spcAft>
                <a:spcPts val="0"/>
              </a:spcAft>
            </a:pPr>
            <a:r>
              <a:rPr lang="tr-TR" sz="2500" dirty="0">
                <a:solidFill>
                  <a:schemeClr val="tx1"/>
                </a:solidFill>
              </a:rPr>
              <a:t>Dikkat Çekici İşlem Yapma (</a:t>
            </a:r>
            <a:r>
              <a:rPr lang="tr-TR" sz="2500" i="1" dirty="0" err="1">
                <a:solidFill>
                  <a:schemeClr val="tx1"/>
                </a:solidFill>
              </a:rPr>
              <a:t>Pre-Attentive</a:t>
            </a:r>
            <a:r>
              <a:rPr lang="tr-TR" sz="2500" i="1" dirty="0">
                <a:solidFill>
                  <a:schemeClr val="tx1"/>
                </a:solidFill>
              </a:rPr>
              <a:t> </a:t>
            </a:r>
            <a:r>
              <a:rPr lang="tr-TR" sz="2500" i="1" dirty="0" err="1">
                <a:solidFill>
                  <a:schemeClr val="tx1"/>
                </a:solidFill>
              </a:rPr>
              <a:t>Processing</a:t>
            </a:r>
            <a:r>
              <a:rPr lang="tr-TR" sz="2500" dirty="0">
                <a:solidFill>
                  <a:schemeClr val="tx1"/>
                </a:solidFill>
              </a:rPr>
              <a:t>)</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pic>
        <p:nvPicPr>
          <p:cNvPr id="17" name="Picture 16"/>
          <p:cNvPicPr>
            <a:picLocks noChangeAspect="1"/>
          </p:cNvPicPr>
          <p:nvPr/>
        </p:nvPicPr>
        <p:blipFill>
          <a:blip r:embed="rId2"/>
          <a:stretch>
            <a:fillRect/>
          </a:stretch>
        </p:blipFill>
        <p:spPr>
          <a:xfrm>
            <a:off x="2584626" y="1924863"/>
            <a:ext cx="4797250" cy="4431492"/>
          </a:xfrm>
          <a:prstGeom prst="rect">
            <a:avLst/>
          </a:prstGeom>
        </p:spPr>
      </p:pic>
      <p:sp>
        <p:nvSpPr>
          <p:cNvPr id="18" name="Content Placeholder 2"/>
          <p:cNvSpPr txBox="1">
            <a:spLocks/>
          </p:cNvSpPr>
          <p:nvPr/>
        </p:nvSpPr>
        <p:spPr>
          <a:xfrm>
            <a:off x="7862446" y="3260271"/>
            <a:ext cx="1982084" cy="2916692"/>
          </a:xfrm>
          <a:prstGeom prst="rect">
            <a:avLst/>
          </a:prstGeom>
        </p:spPr>
        <p:txBody>
          <a:bodyPr vert="horz" lIns="91440" tIns="45720" rIns="91440" bIns="45720" rtlCol="0">
            <a:normAutofit/>
          </a:bodyPr>
          <a:lstStyle>
            <a:lvl1pPr marL="0" indent="0" algn="l" defTabSz="685800" rtl="0" eaLnBrk="1" latinLnBrk="0" hangingPunct="1">
              <a:lnSpc>
                <a:spcPct val="150000"/>
              </a:lnSpc>
              <a:spcBef>
                <a:spcPct val="30000"/>
              </a:spcBef>
              <a:spcAft>
                <a:spcPts val="900"/>
              </a:spcAft>
              <a:buFont typeface="Arial" panose="020B0604020202020204" pitchFamily="34" charset="0"/>
              <a:buNone/>
              <a:defRPr sz="1200" kern="1200">
                <a:solidFill>
                  <a:schemeClr val="bg1">
                    <a:lumMod val="50000"/>
                  </a:schemeClr>
                </a:solidFill>
                <a:latin typeface="+mn-lt"/>
                <a:ea typeface="+mn-ea"/>
                <a:cs typeface="+mn-cs"/>
              </a:defRPr>
            </a:lvl1pPr>
            <a:lvl2pPr marL="514350" indent="-171450" algn="l" defTabSz="685800" rtl="0" eaLnBrk="1" latinLnBrk="0" hangingPunct="1">
              <a:lnSpc>
                <a:spcPct val="150000"/>
              </a:lnSpc>
              <a:spcBef>
                <a:spcPct val="30000"/>
              </a:spcBef>
              <a:spcAft>
                <a:spcPts val="900"/>
              </a:spcAft>
              <a:buFont typeface="Arial" panose="020B0604020202020204" pitchFamily="34" charset="0"/>
              <a:buChar char="•"/>
              <a:defRPr sz="1050" kern="1200">
                <a:solidFill>
                  <a:schemeClr val="bg1">
                    <a:lumMod val="50000"/>
                  </a:schemeClr>
                </a:solidFill>
                <a:latin typeface="+mn-lt"/>
                <a:ea typeface="+mn-ea"/>
                <a:cs typeface="+mn-cs"/>
              </a:defRPr>
            </a:lvl2pPr>
            <a:lvl3pPr marL="857250" indent="-171450" algn="l" defTabSz="685800" rtl="0" eaLnBrk="1" latinLnBrk="0" hangingPunct="1">
              <a:lnSpc>
                <a:spcPct val="150000"/>
              </a:lnSpc>
              <a:spcBef>
                <a:spcPct val="30000"/>
              </a:spcBef>
              <a:spcAft>
                <a:spcPts val="900"/>
              </a:spcAft>
              <a:buFont typeface="Arial" panose="020B0604020202020204" pitchFamily="34" charset="0"/>
              <a:buChar char="•"/>
              <a:defRPr sz="900" kern="1200">
                <a:solidFill>
                  <a:schemeClr val="bg1">
                    <a:lumMod val="50000"/>
                  </a:schemeClr>
                </a:solidFill>
                <a:latin typeface="+mn-lt"/>
                <a:ea typeface="+mn-ea"/>
                <a:cs typeface="+mn-cs"/>
              </a:defRPr>
            </a:lvl3pPr>
            <a:lvl4pPr marL="1200150" indent="-171450" algn="l" defTabSz="685800" rtl="0" eaLnBrk="1" latinLnBrk="0" hangingPunct="1">
              <a:lnSpc>
                <a:spcPct val="150000"/>
              </a:lnSpc>
              <a:spcBef>
                <a:spcPct val="30000"/>
              </a:spcBef>
              <a:spcAft>
                <a:spcPts val="900"/>
              </a:spcAft>
              <a:buFont typeface="Arial" panose="020B0604020202020204" pitchFamily="34" charset="0"/>
              <a:buChar char="•"/>
              <a:defRPr sz="825" kern="1200">
                <a:solidFill>
                  <a:schemeClr val="bg1">
                    <a:lumMod val="50000"/>
                  </a:schemeClr>
                </a:solidFill>
                <a:latin typeface="+mn-lt"/>
                <a:ea typeface="+mn-ea"/>
                <a:cs typeface="+mn-cs"/>
              </a:defRPr>
            </a:lvl4pPr>
            <a:lvl5pPr marL="1543050" indent="-171450" algn="l" defTabSz="685800" rtl="0" eaLnBrk="1" latinLnBrk="0" hangingPunct="1">
              <a:lnSpc>
                <a:spcPct val="150000"/>
              </a:lnSpc>
              <a:spcBef>
                <a:spcPct val="30000"/>
              </a:spcBef>
              <a:spcAft>
                <a:spcPts val="900"/>
              </a:spcAft>
              <a:buFont typeface="Arial" panose="020B0604020202020204" pitchFamily="34" charset="0"/>
              <a:buChar char="•"/>
              <a:defRPr sz="825"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spcAft>
                <a:spcPts val="0"/>
              </a:spcAft>
            </a:pPr>
            <a:r>
              <a:rPr lang="tr-TR" sz="2500" dirty="0">
                <a:solidFill>
                  <a:schemeClr val="tx1"/>
                </a:solidFill>
              </a:rPr>
              <a:t>Şekildeki ‘9’ rakamlarını bulunuz!...</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spTree>
    <p:extLst>
      <p:ext uri="{BB962C8B-B14F-4D97-AF65-F5344CB8AC3E}">
        <p14:creationId xmlns:p14="http://schemas.microsoft.com/office/powerpoint/2010/main" val="778291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Dikkat Çekici Görsel Nitelikler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22</a:t>
            </a:fld>
            <a:endParaRPr lang="en-US"/>
          </a:p>
        </p:txBody>
      </p:sp>
      <p:sp>
        <p:nvSpPr>
          <p:cNvPr id="7" name="Content Placeholder 2"/>
          <p:cNvSpPr>
            <a:spLocks noGrp="1"/>
          </p:cNvSpPr>
          <p:nvPr>
            <p:ph idx="1"/>
          </p:nvPr>
        </p:nvSpPr>
        <p:spPr>
          <a:xfrm>
            <a:off x="1977328" y="1281793"/>
            <a:ext cx="8347773" cy="4895170"/>
          </a:xfrm>
        </p:spPr>
        <p:txBody>
          <a:bodyPr>
            <a:normAutofit/>
          </a:bodyPr>
          <a:lstStyle/>
          <a:p>
            <a:pPr>
              <a:lnSpc>
                <a:spcPct val="120000"/>
              </a:lnSpc>
              <a:spcAft>
                <a:spcPts val="0"/>
              </a:spcAft>
            </a:pPr>
            <a:r>
              <a:rPr lang="tr-TR" sz="2500" dirty="0">
                <a:solidFill>
                  <a:schemeClr val="tx1"/>
                </a:solidFill>
              </a:rPr>
              <a:t>Dikkat Çekici İşlem Yapma (</a:t>
            </a:r>
            <a:r>
              <a:rPr lang="tr-TR" sz="2500" i="1" dirty="0" err="1">
                <a:solidFill>
                  <a:schemeClr val="tx1"/>
                </a:solidFill>
              </a:rPr>
              <a:t>Pre-Attentive</a:t>
            </a:r>
            <a:r>
              <a:rPr lang="tr-TR" sz="2500" i="1" dirty="0">
                <a:solidFill>
                  <a:schemeClr val="tx1"/>
                </a:solidFill>
              </a:rPr>
              <a:t> </a:t>
            </a:r>
            <a:r>
              <a:rPr lang="tr-TR" sz="2500" i="1" dirty="0" err="1">
                <a:solidFill>
                  <a:schemeClr val="tx1"/>
                </a:solidFill>
              </a:rPr>
              <a:t>Processing</a:t>
            </a:r>
            <a:r>
              <a:rPr lang="tr-TR" sz="2500" dirty="0">
                <a:solidFill>
                  <a:schemeClr val="tx1"/>
                </a:solidFill>
              </a:rPr>
              <a:t>)</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sp>
        <p:nvSpPr>
          <p:cNvPr id="18" name="Content Placeholder 2"/>
          <p:cNvSpPr txBox="1">
            <a:spLocks/>
          </p:cNvSpPr>
          <p:nvPr/>
        </p:nvSpPr>
        <p:spPr>
          <a:xfrm>
            <a:off x="7862446" y="3260271"/>
            <a:ext cx="1982084" cy="2916692"/>
          </a:xfrm>
          <a:prstGeom prst="rect">
            <a:avLst/>
          </a:prstGeom>
        </p:spPr>
        <p:txBody>
          <a:bodyPr vert="horz" lIns="91440" tIns="45720" rIns="91440" bIns="45720" rtlCol="0">
            <a:normAutofit/>
          </a:bodyPr>
          <a:lstStyle>
            <a:lvl1pPr marL="0" indent="0" algn="l" defTabSz="685800" rtl="0" eaLnBrk="1" latinLnBrk="0" hangingPunct="1">
              <a:lnSpc>
                <a:spcPct val="150000"/>
              </a:lnSpc>
              <a:spcBef>
                <a:spcPct val="30000"/>
              </a:spcBef>
              <a:spcAft>
                <a:spcPts val="900"/>
              </a:spcAft>
              <a:buFont typeface="Arial" panose="020B0604020202020204" pitchFamily="34" charset="0"/>
              <a:buNone/>
              <a:defRPr sz="1200" kern="1200">
                <a:solidFill>
                  <a:schemeClr val="bg1">
                    <a:lumMod val="50000"/>
                  </a:schemeClr>
                </a:solidFill>
                <a:latin typeface="+mn-lt"/>
                <a:ea typeface="+mn-ea"/>
                <a:cs typeface="+mn-cs"/>
              </a:defRPr>
            </a:lvl1pPr>
            <a:lvl2pPr marL="514350" indent="-171450" algn="l" defTabSz="685800" rtl="0" eaLnBrk="1" latinLnBrk="0" hangingPunct="1">
              <a:lnSpc>
                <a:spcPct val="150000"/>
              </a:lnSpc>
              <a:spcBef>
                <a:spcPct val="30000"/>
              </a:spcBef>
              <a:spcAft>
                <a:spcPts val="900"/>
              </a:spcAft>
              <a:buFont typeface="Arial" panose="020B0604020202020204" pitchFamily="34" charset="0"/>
              <a:buChar char="•"/>
              <a:defRPr sz="1050" kern="1200">
                <a:solidFill>
                  <a:schemeClr val="bg1">
                    <a:lumMod val="50000"/>
                  </a:schemeClr>
                </a:solidFill>
                <a:latin typeface="+mn-lt"/>
                <a:ea typeface="+mn-ea"/>
                <a:cs typeface="+mn-cs"/>
              </a:defRPr>
            </a:lvl2pPr>
            <a:lvl3pPr marL="857250" indent="-171450" algn="l" defTabSz="685800" rtl="0" eaLnBrk="1" latinLnBrk="0" hangingPunct="1">
              <a:lnSpc>
                <a:spcPct val="150000"/>
              </a:lnSpc>
              <a:spcBef>
                <a:spcPct val="30000"/>
              </a:spcBef>
              <a:spcAft>
                <a:spcPts val="900"/>
              </a:spcAft>
              <a:buFont typeface="Arial" panose="020B0604020202020204" pitchFamily="34" charset="0"/>
              <a:buChar char="•"/>
              <a:defRPr sz="900" kern="1200">
                <a:solidFill>
                  <a:schemeClr val="bg1">
                    <a:lumMod val="50000"/>
                  </a:schemeClr>
                </a:solidFill>
                <a:latin typeface="+mn-lt"/>
                <a:ea typeface="+mn-ea"/>
                <a:cs typeface="+mn-cs"/>
              </a:defRPr>
            </a:lvl3pPr>
            <a:lvl4pPr marL="1200150" indent="-171450" algn="l" defTabSz="685800" rtl="0" eaLnBrk="1" latinLnBrk="0" hangingPunct="1">
              <a:lnSpc>
                <a:spcPct val="150000"/>
              </a:lnSpc>
              <a:spcBef>
                <a:spcPct val="30000"/>
              </a:spcBef>
              <a:spcAft>
                <a:spcPts val="900"/>
              </a:spcAft>
              <a:buFont typeface="Arial" panose="020B0604020202020204" pitchFamily="34" charset="0"/>
              <a:buChar char="•"/>
              <a:defRPr sz="825" kern="1200">
                <a:solidFill>
                  <a:schemeClr val="bg1">
                    <a:lumMod val="50000"/>
                  </a:schemeClr>
                </a:solidFill>
                <a:latin typeface="+mn-lt"/>
                <a:ea typeface="+mn-ea"/>
                <a:cs typeface="+mn-cs"/>
              </a:defRPr>
            </a:lvl4pPr>
            <a:lvl5pPr marL="1543050" indent="-171450" algn="l" defTabSz="685800" rtl="0" eaLnBrk="1" latinLnBrk="0" hangingPunct="1">
              <a:lnSpc>
                <a:spcPct val="150000"/>
              </a:lnSpc>
              <a:spcBef>
                <a:spcPct val="30000"/>
              </a:spcBef>
              <a:spcAft>
                <a:spcPts val="900"/>
              </a:spcAft>
              <a:buFont typeface="Arial" panose="020B0604020202020204" pitchFamily="34" charset="0"/>
              <a:buChar char="•"/>
              <a:defRPr sz="825" kern="1200">
                <a:solidFill>
                  <a:schemeClr val="bg1">
                    <a:lumMod val="50000"/>
                  </a:schemeClr>
                </a:solidFill>
                <a:latin typeface="+mn-lt"/>
                <a:ea typeface="+mn-ea"/>
                <a:cs typeface="+mn-cs"/>
              </a:defRPr>
            </a:lvl5pPr>
            <a:lvl6pPr marL="18859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ct val="30000"/>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spcAft>
                <a:spcPts val="0"/>
              </a:spcAft>
            </a:pPr>
            <a:r>
              <a:rPr lang="tr-TR" sz="2500" dirty="0">
                <a:solidFill>
                  <a:schemeClr val="tx1"/>
                </a:solidFill>
              </a:rPr>
              <a:t>Şekildeki ‘9’ rakamlarını bulunuz!...</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pic>
        <p:nvPicPr>
          <p:cNvPr id="3" name="Picture 2"/>
          <p:cNvPicPr>
            <a:picLocks noChangeAspect="1"/>
          </p:cNvPicPr>
          <p:nvPr/>
        </p:nvPicPr>
        <p:blipFill>
          <a:blip r:embed="rId2"/>
          <a:stretch>
            <a:fillRect/>
          </a:stretch>
        </p:blipFill>
        <p:spPr>
          <a:xfrm>
            <a:off x="2594132" y="1848569"/>
            <a:ext cx="4795119" cy="4424636"/>
          </a:xfrm>
          <a:prstGeom prst="rect">
            <a:avLst/>
          </a:prstGeom>
        </p:spPr>
      </p:pic>
    </p:spTree>
    <p:extLst>
      <p:ext uri="{BB962C8B-B14F-4D97-AF65-F5344CB8AC3E}">
        <p14:creationId xmlns:p14="http://schemas.microsoft.com/office/powerpoint/2010/main" val="16602839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Dikkat Çekici Görsel Nitelikler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23</a:t>
            </a:fld>
            <a:endParaRPr lang="en-US"/>
          </a:p>
        </p:txBody>
      </p:sp>
      <p:sp>
        <p:nvSpPr>
          <p:cNvPr id="7" name="Content Placeholder 2"/>
          <p:cNvSpPr>
            <a:spLocks noGrp="1"/>
          </p:cNvSpPr>
          <p:nvPr>
            <p:ph idx="1"/>
          </p:nvPr>
        </p:nvSpPr>
        <p:spPr>
          <a:xfrm>
            <a:off x="1977328" y="1281793"/>
            <a:ext cx="8347773" cy="4895170"/>
          </a:xfrm>
        </p:spPr>
        <p:txBody>
          <a:bodyPr>
            <a:normAutofit/>
          </a:bodyPr>
          <a:lstStyle/>
          <a:p>
            <a:pPr>
              <a:lnSpc>
                <a:spcPct val="120000"/>
              </a:lnSpc>
              <a:spcAft>
                <a:spcPts val="0"/>
              </a:spcAft>
            </a:pPr>
            <a:r>
              <a:rPr lang="tr-TR" sz="2500" dirty="0">
                <a:solidFill>
                  <a:schemeClr val="tx1"/>
                </a:solidFill>
              </a:rPr>
              <a:t>Biçimsel Nitelikler</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pic>
        <p:nvPicPr>
          <p:cNvPr id="3" name="Picture 2"/>
          <p:cNvPicPr>
            <a:picLocks noChangeAspect="1"/>
          </p:cNvPicPr>
          <p:nvPr/>
        </p:nvPicPr>
        <p:blipFill>
          <a:blip r:embed="rId2"/>
          <a:stretch>
            <a:fillRect/>
          </a:stretch>
        </p:blipFill>
        <p:spPr>
          <a:xfrm>
            <a:off x="1956025" y="2250632"/>
            <a:ext cx="8390376" cy="1682996"/>
          </a:xfrm>
          <a:prstGeom prst="rect">
            <a:avLst/>
          </a:prstGeom>
        </p:spPr>
      </p:pic>
      <p:sp>
        <p:nvSpPr>
          <p:cNvPr id="8" name="TextBox 7"/>
          <p:cNvSpPr txBox="1"/>
          <p:nvPr/>
        </p:nvSpPr>
        <p:spPr>
          <a:xfrm>
            <a:off x="1956026" y="1831048"/>
            <a:ext cx="1476751" cy="369332"/>
          </a:xfrm>
          <a:prstGeom prst="rect">
            <a:avLst/>
          </a:prstGeom>
          <a:noFill/>
        </p:spPr>
        <p:txBody>
          <a:bodyPr wrap="none" rtlCol="0">
            <a:spAutoFit/>
          </a:bodyPr>
          <a:lstStyle/>
          <a:p>
            <a:r>
              <a:rPr lang="tr-TR" dirty="0"/>
              <a:t>Oryantasyon</a:t>
            </a:r>
            <a:endParaRPr lang="tr-TR" dirty="0"/>
          </a:p>
        </p:txBody>
      </p:sp>
      <p:sp>
        <p:nvSpPr>
          <p:cNvPr id="9" name="TextBox 8"/>
          <p:cNvSpPr txBox="1"/>
          <p:nvPr/>
        </p:nvSpPr>
        <p:spPr>
          <a:xfrm>
            <a:off x="4043362" y="1831048"/>
            <a:ext cx="1717137" cy="369332"/>
          </a:xfrm>
          <a:prstGeom prst="rect">
            <a:avLst/>
          </a:prstGeom>
          <a:noFill/>
        </p:spPr>
        <p:txBody>
          <a:bodyPr wrap="none" rtlCol="0">
            <a:spAutoFit/>
          </a:bodyPr>
          <a:lstStyle/>
          <a:p>
            <a:r>
              <a:rPr lang="tr-TR" dirty="0"/>
              <a:t>Çizgi Uzunluğu</a:t>
            </a:r>
            <a:endParaRPr lang="tr-TR" dirty="0"/>
          </a:p>
        </p:txBody>
      </p:sp>
      <p:sp>
        <p:nvSpPr>
          <p:cNvPr id="10" name="TextBox 9"/>
          <p:cNvSpPr txBox="1"/>
          <p:nvPr/>
        </p:nvSpPr>
        <p:spPr>
          <a:xfrm>
            <a:off x="6151213" y="1831048"/>
            <a:ext cx="1540806" cy="369332"/>
          </a:xfrm>
          <a:prstGeom prst="rect">
            <a:avLst/>
          </a:prstGeom>
          <a:noFill/>
        </p:spPr>
        <p:txBody>
          <a:bodyPr wrap="none" rtlCol="0">
            <a:spAutoFit/>
          </a:bodyPr>
          <a:lstStyle/>
          <a:p>
            <a:r>
              <a:rPr lang="tr-TR" dirty="0"/>
              <a:t>Çizgi Kalınlığı</a:t>
            </a:r>
            <a:endParaRPr lang="tr-TR" dirty="0"/>
          </a:p>
        </p:txBody>
      </p:sp>
      <p:sp>
        <p:nvSpPr>
          <p:cNvPr id="11" name="TextBox 10"/>
          <p:cNvSpPr txBox="1"/>
          <p:nvPr/>
        </p:nvSpPr>
        <p:spPr>
          <a:xfrm>
            <a:off x="8238157" y="1831048"/>
            <a:ext cx="1106393" cy="369332"/>
          </a:xfrm>
          <a:prstGeom prst="rect">
            <a:avLst/>
          </a:prstGeom>
          <a:noFill/>
        </p:spPr>
        <p:txBody>
          <a:bodyPr wrap="none" rtlCol="0">
            <a:spAutoFit/>
          </a:bodyPr>
          <a:lstStyle/>
          <a:p>
            <a:r>
              <a:rPr lang="tr-TR" dirty="0"/>
              <a:t>Büyüklük</a:t>
            </a:r>
            <a:endParaRPr lang="tr-TR" dirty="0"/>
          </a:p>
        </p:txBody>
      </p:sp>
      <p:pic>
        <p:nvPicPr>
          <p:cNvPr id="12" name="Picture 11"/>
          <p:cNvPicPr>
            <a:picLocks noChangeAspect="1"/>
          </p:cNvPicPr>
          <p:nvPr/>
        </p:nvPicPr>
        <p:blipFill>
          <a:blip r:embed="rId3"/>
          <a:stretch>
            <a:fillRect/>
          </a:stretch>
        </p:blipFill>
        <p:spPr>
          <a:xfrm>
            <a:off x="1956026" y="4486978"/>
            <a:ext cx="8369075" cy="1690523"/>
          </a:xfrm>
          <a:prstGeom prst="rect">
            <a:avLst/>
          </a:prstGeom>
        </p:spPr>
      </p:pic>
      <p:sp>
        <p:nvSpPr>
          <p:cNvPr id="13" name="TextBox 12"/>
          <p:cNvSpPr txBox="1"/>
          <p:nvPr/>
        </p:nvSpPr>
        <p:spPr>
          <a:xfrm>
            <a:off x="1953305" y="4097998"/>
            <a:ext cx="715260" cy="369332"/>
          </a:xfrm>
          <a:prstGeom prst="rect">
            <a:avLst/>
          </a:prstGeom>
          <a:noFill/>
        </p:spPr>
        <p:txBody>
          <a:bodyPr wrap="none" rtlCol="0">
            <a:spAutoFit/>
          </a:bodyPr>
          <a:lstStyle/>
          <a:p>
            <a:r>
              <a:rPr lang="tr-TR" dirty="0"/>
              <a:t>Şekil </a:t>
            </a:r>
            <a:endParaRPr lang="tr-TR" dirty="0"/>
          </a:p>
        </p:txBody>
      </p:sp>
      <p:sp>
        <p:nvSpPr>
          <p:cNvPr id="14" name="TextBox 13"/>
          <p:cNvSpPr txBox="1"/>
          <p:nvPr/>
        </p:nvSpPr>
        <p:spPr>
          <a:xfrm>
            <a:off x="4040642" y="4097998"/>
            <a:ext cx="907621" cy="369332"/>
          </a:xfrm>
          <a:prstGeom prst="rect">
            <a:avLst/>
          </a:prstGeom>
          <a:noFill/>
        </p:spPr>
        <p:txBody>
          <a:bodyPr wrap="none" rtlCol="0">
            <a:spAutoFit/>
          </a:bodyPr>
          <a:lstStyle/>
          <a:p>
            <a:r>
              <a:rPr lang="tr-TR" dirty="0"/>
              <a:t>Bombe</a:t>
            </a:r>
            <a:endParaRPr lang="tr-TR" dirty="0"/>
          </a:p>
        </p:txBody>
      </p:sp>
      <p:sp>
        <p:nvSpPr>
          <p:cNvPr id="15" name="TextBox 14"/>
          <p:cNvSpPr txBox="1"/>
          <p:nvPr/>
        </p:nvSpPr>
        <p:spPr>
          <a:xfrm>
            <a:off x="6148493" y="4097998"/>
            <a:ext cx="728084" cy="369332"/>
          </a:xfrm>
          <a:prstGeom prst="rect">
            <a:avLst/>
          </a:prstGeom>
          <a:noFill/>
        </p:spPr>
        <p:txBody>
          <a:bodyPr wrap="none" rtlCol="0">
            <a:spAutoFit/>
          </a:bodyPr>
          <a:lstStyle/>
          <a:p>
            <a:r>
              <a:rPr lang="tr-TR" dirty="0"/>
              <a:t>İmleç</a:t>
            </a:r>
            <a:endParaRPr lang="tr-TR" dirty="0"/>
          </a:p>
        </p:txBody>
      </p:sp>
      <p:sp>
        <p:nvSpPr>
          <p:cNvPr id="16" name="TextBox 15"/>
          <p:cNvSpPr txBox="1"/>
          <p:nvPr/>
        </p:nvSpPr>
        <p:spPr>
          <a:xfrm>
            <a:off x="8235437" y="4097998"/>
            <a:ext cx="869341" cy="369332"/>
          </a:xfrm>
          <a:prstGeom prst="rect">
            <a:avLst/>
          </a:prstGeom>
          <a:noFill/>
        </p:spPr>
        <p:txBody>
          <a:bodyPr wrap="none" rtlCol="0">
            <a:spAutoFit/>
          </a:bodyPr>
          <a:lstStyle/>
          <a:p>
            <a:r>
              <a:rPr lang="tr-TR" dirty="0"/>
              <a:t>Kontur</a:t>
            </a:r>
            <a:endParaRPr lang="tr-TR" dirty="0"/>
          </a:p>
        </p:txBody>
      </p:sp>
    </p:spTree>
    <p:extLst>
      <p:ext uri="{BB962C8B-B14F-4D97-AF65-F5344CB8AC3E}">
        <p14:creationId xmlns:p14="http://schemas.microsoft.com/office/powerpoint/2010/main" val="3606199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Dikkat Çekici Görsel Nitelikler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24</a:t>
            </a:fld>
            <a:endParaRPr lang="en-US"/>
          </a:p>
        </p:txBody>
      </p:sp>
      <p:sp>
        <p:nvSpPr>
          <p:cNvPr id="7" name="Content Placeholder 2"/>
          <p:cNvSpPr>
            <a:spLocks noGrp="1"/>
          </p:cNvSpPr>
          <p:nvPr>
            <p:ph idx="1"/>
          </p:nvPr>
        </p:nvSpPr>
        <p:spPr>
          <a:xfrm>
            <a:off x="1977328" y="1281793"/>
            <a:ext cx="8347773" cy="4895170"/>
          </a:xfrm>
        </p:spPr>
        <p:txBody>
          <a:bodyPr>
            <a:normAutofit/>
          </a:bodyPr>
          <a:lstStyle/>
          <a:p>
            <a:pPr>
              <a:lnSpc>
                <a:spcPct val="120000"/>
              </a:lnSpc>
              <a:spcAft>
                <a:spcPts val="0"/>
              </a:spcAft>
            </a:pPr>
            <a:r>
              <a:rPr lang="tr-TR" sz="2500" dirty="0" err="1">
                <a:solidFill>
                  <a:schemeClr val="tx1"/>
                </a:solidFill>
              </a:rPr>
              <a:t>Renksel</a:t>
            </a:r>
            <a:r>
              <a:rPr lang="tr-TR" sz="2500" dirty="0">
                <a:solidFill>
                  <a:schemeClr val="tx1"/>
                </a:solidFill>
              </a:rPr>
              <a:t> Nitelikler</a:t>
            </a: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lvl="1" indent="0">
              <a:lnSpc>
                <a:spcPct val="120000"/>
              </a:lnSpc>
              <a:spcAft>
                <a:spcPts val="0"/>
              </a:spcAft>
              <a:buNone/>
            </a:pPr>
            <a:endParaRPr lang="tr-TR" sz="2050" dirty="0">
              <a:solidFill>
                <a:schemeClr val="tx1"/>
              </a:solidFill>
            </a:endParaRPr>
          </a:p>
          <a:p>
            <a:pPr>
              <a:lnSpc>
                <a:spcPct val="120000"/>
              </a:lnSpc>
              <a:spcAft>
                <a:spcPts val="0"/>
              </a:spcAft>
            </a:pPr>
            <a:endParaRPr lang="tr-TR" sz="2500" dirty="0">
              <a:solidFill>
                <a:schemeClr val="tx1"/>
              </a:solidFill>
            </a:endParaRPr>
          </a:p>
          <a:p>
            <a:pPr>
              <a:lnSpc>
                <a:spcPct val="120000"/>
              </a:lnSpc>
              <a:spcAft>
                <a:spcPts val="0"/>
              </a:spcAft>
            </a:pPr>
            <a:endParaRPr lang="tr-TR" sz="2500" dirty="0">
              <a:solidFill>
                <a:schemeClr val="tx1"/>
              </a:solidFill>
            </a:endParaRPr>
          </a:p>
          <a:p>
            <a:pPr lvl="1" indent="0">
              <a:lnSpc>
                <a:spcPct val="120000"/>
              </a:lnSpc>
              <a:spcAft>
                <a:spcPts val="0"/>
              </a:spcAft>
              <a:buNone/>
            </a:pPr>
            <a:endParaRPr lang="tr-TR" sz="2050" dirty="0">
              <a:solidFill>
                <a:schemeClr val="tx1"/>
              </a:solidFill>
            </a:endParaRPr>
          </a:p>
          <a:p>
            <a:pPr marL="857250" lvl="1" indent="-342900">
              <a:lnSpc>
                <a:spcPct val="120000"/>
              </a:lnSpc>
              <a:spcAft>
                <a:spcPts val="0"/>
              </a:spcAft>
              <a:buFontTx/>
              <a:buChar char="-"/>
            </a:pPr>
            <a:endParaRPr lang="tr-TR" sz="2050" dirty="0">
              <a:solidFill>
                <a:schemeClr val="tx1"/>
              </a:solidFill>
            </a:endParaRPr>
          </a:p>
          <a:p>
            <a:endParaRPr lang="tr-TR" sz="2000" dirty="0"/>
          </a:p>
        </p:txBody>
      </p:sp>
      <p:sp>
        <p:nvSpPr>
          <p:cNvPr id="8" name="TextBox 7"/>
          <p:cNvSpPr txBox="1"/>
          <p:nvPr/>
        </p:nvSpPr>
        <p:spPr>
          <a:xfrm>
            <a:off x="1956025" y="1831048"/>
            <a:ext cx="1739772" cy="369332"/>
          </a:xfrm>
          <a:prstGeom prst="rect">
            <a:avLst/>
          </a:prstGeom>
          <a:noFill/>
        </p:spPr>
        <p:txBody>
          <a:bodyPr wrap="none" rtlCol="0">
            <a:spAutoFit/>
          </a:bodyPr>
          <a:lstStyle/>
          <a:p>
            <a:r>
              <a:rPr lang="tr-TR" dirty="0"/>
              <a:t>Açıklık/Koyuluk</a:t>
            </a:r>
            <a:endParaRPr lang="tr-TR" dirty="0"/>
          </a:p>
        </p:txBody>
      </p:sp>
      <p:sp>
        <p:nvSpPr>
          <p:cNvPr id="9" name="TextBox 8"/>
          <p:cNvSpPr txBox="1"/>
          <p:nvPr/>
        </p:nvSpPr>
        <p:spPr>
          <a:xfrm>
            <a:off x="4043361" y="1831048"/>
            <a:ext cx="1234890" cy="369332"/>
          </a:xfrm>
          <a:prstGeom prst="rect">
            <a:avLst/>
          </a:prstGeom>
          <a:noFill/>
        </p:spPr>
        <p:txBody>
          <a:bodyPr wrap="none" rtlCol="0">
            <a:spAutoFit/>
          </a:bodyPr>
          <a:lstStyle/>
          <a:p>
            <a:r>
              <a:rPr lang="tr-TR" dirty="0"/>
              <a:t>Renk Tonu</a:t>
            </a:r>
            <a:endParaRPr lang="tr-TR" dirty="0"/>
          </a:p>
        </p:txBody>
      </p:sp>
      <p:sp>
        <p:nvSpPr>
          <p:cNvPr id="13" name="TextBox 12"/>
          <p:cNvSpPr txBox="1"/>
          <p:nvPr/>
        </p:nvSpPr>
        <p:spPr>
          <a:xfrm>
            <a:off x="1953306" y="4547033"/>
            <a:ext cx="1258871" cy="369332"/>
          </a:xfrm>
          <a:prstGeom prst="rect">
            <a:avLst/>
          </a:prstGeom>
          <a:noFill/>
        </p:spPr>
        <p:txBody>
          <a:bodyPr wrap="none" rtlCol="0">
            <a:spAutoFit/>
          </a:bodyPr>
          <a:lstStyle/>
          <a:p>
            <a:r>
              <a:rPr lang="tr-TR" dirty="0"/>
              <a:t>2D Konum</a:t>
            </a:r>
            <a:endParaRPr lang="tr-TR" dirty="0"/>
          </a:p>
        </p:txBody>
      </p:sp>
      <p:pic>
        <p:nvPicPr>
          <p:cNvPr id="17" name="Picture 16"/>
          <p:cNvPicPr>
            <a:picLocks noChangeAspect="1"/>
          </p:cNvPicPr>
          <p:nvPr/>
        </p:nvPicPr>
        <p:blipFill>
          <a:blip r:embed="rId2"/>
          <a:stretch>
            <a:fillRect/>
          </a:stretch>
        </p:blipFill>
        <p:spPr>
          <a:xfrm>
            <a:off x="1976348" y="2242886"/>
            <a:ext cx="3956366" cy="1675720"/>
          </a:xfrm>
          <a:prstGeom prst="rect">
            <a:avLst/>
          </a:prstGeom>
        </p:spPr>
      </p:pic>
      <p:sp>
        <p:nvSpPr>
          <p:cNvPr id="18" name="Rectangle 17"/>
          <p:cNvSpPr/>
          <p:nvPr/>
        </p:nvSpPr>
        <p:spPr>
          <a:xfrm>
            <a:off x="1976349" y="3993638"/>
            <a:ext cx="2919069" cy="553998"/>
          </a:xfrm>
          <a:prstGeom prst="rect">
            <a:avLst/>
          </a:prstGeom>
        </p:spPr>
        <p:txBody>
          <a:bodyPr wrap="none">
            <a:spAutoFit/>
          </a:bodyPr>
          <a:lstStyle/>
          <a:p>
            <a:pPr>
              <a:lnSpc>
                <a:spcPct val="120000"/>
              </a:lnSpc>
            </a:pPr>
            <a:r>
              <a:rPr lang="tr-TR" sz="2500" dirty="0" err="1"/>
              <a:t>Konumsal</a:t>
            </a:r>
            <a:r>
              <a:rPr lang="tr-TR" sz="2500" dirty="0"/>
              <a:t> </a:t>
            </a:r>
            <a:r>
              <a:rPr lang="tr-TR" sz="2500" dirty="0"/>
              <a:t>Nitelikler</a:t>
            </a:r>
          </a:p>
        </p:txBody>
      </p:sp>
      <p:pic>
        <p:nvPicPr>
          <p:cNvPr id="19" name="Picture 18"/>
          <p:cNvPicPr>
            <a:picLocks noChangeAspect="1"/>
          </p:cNvPicPr>
          <p:nvPr/>
        </p:nvPicPr>
        <p:blipFill>
          <a:blip r:embed="rId3"/>
          <a:stretch>
            <a:fillRect/>
          </a:stretch>
        </p:blipFill>
        <p:spPr>
          <a:xfrm>
            <a:off x="3899450" y="4592493"/>
            <a:ext cx="2033264" cy="1674167"/>
          </a:xfrm>
          <a:prstGeom prst="rect">
            <a:avLst/>
          </a:prstGeom>
        </p:spPr>
      </p:pic>
    </p:spTree>
    <p:extLst>
      <p:ext uri="{BB962C8B-B14F-4D97-AF65-F5344CB8AC3E}">
        <p14:creationId xmlns:p14="http://schemas.microsoft.com/office/powerpoint/2010/main" val="1441188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25</a:t>
            </a:fld>
            <a:endParaRPr lang="en-US"/>
          </a:p>
        </p:txBody>
      </p:sp>
      <p:sp>
        <p:nvSpPr>
          <p:cNvPr id="8" name="TextBox 7"/>
          <p:cNvSpPr txBox="1"/>
          <p:nvPr/>
        </p:nvSpPr>
        <p:spPr>
          <a:xfrm>
            <a:off x="1588633" y="1326320"/>
            <a:ext cx="4227247" cy="646331"/>
          </a:xfrm>
          <a:prstGeom prst="rect">
            <a:avLst/>
          </a:prstGeom>
          <a:noFill/>
        </p:spPr>
        <p:txBody>
          <a:bodyPr wrap="none" rtlCol="0">
            <a:spAutoFit/>
          </a:bodyPr>
          <a:lstStyle/>
          <a:p>
            <a:r>
              <a:rPr lang="tr-TR" b="1" dirty="0"/>
              <a:t>SIRALI KULLANIM</a:t>
            </a:r>
          </a:p>
          <a:p>
            <a:r>
              <a:rPr lang="tr-TR" dirty="0"/>
              <a:t>Küçükten Büyüğe Açıklık/Koyuluk İlişkisi</a:t>
            </a:r>
            <a:endParaRPr lang="tr-TR" dirty="0"/>
          </a:p>
        </p:txBody>
      </p:sp>
      <p:pic>
        <p:nvPicPr>
          <p:cNvPr id="3" name="Picture 2"/>
          <p:cNvPicPr>
            <a:picLocks noChangeAspect="1"/>
          </p:cNvPicPr>
          <p:nvPr/>
        </p:nvPicPr>
        <p:blipFill>
          <a:blip r:embed="rId2"/>
          <a:stretch>
            <a:fillRect/>
          </a:stretch>
        </p:blipFill>
        <p:spPr>
          <a:xfrm>
            <a:off x="6008339" y="1223424"/>
            <a:ext cx="3948374" cy="5011909"/>
          </a:xfrm>
          <a:prstGeom prst="rect">
            <a:avLst/>
          </a:prstGeom>
        </p:spPr>
      </p:pic>
      <p:sp>
        <p:nvSpPr>
          <p:cNvPr id="9" name="TextBox 8"/>
          <p:cNvSpPr txBox="1"/>
          <p:nvPr/>
        </p:nvSpPr>
        <p:spPr>
          <a:xfrm>
            <a:off x="6002790" y="1790230"/>
            <a:ext cx="765358" cy="461665"/>
          </a:xfrm>
          <a:prstGeom prst="rect">
            <a:avLst/>
          </a:prstGeom>
          <a:noFill/>
        </p:spPr>
        <p:txBody>
          <a:bodyPr wrap="square" rtlCol="0">
            <a:spAutoFit/>
          </a:bodyPr>
          <a:lstStyle/>
          <a:p>
            <a:pPr algn="ctr"/>
            <a:r>
              <a:rPr lang="tr-TR" sz="1200" b="1" dirty="0"/>
              <a:t>Düşük Değer</a:t>
            </a:r>
            <a:endParaRPr lang="tr-TR" sz="1600" b="1" dirty="0"/>
          </a:p>
        </p:txBody>
      </p:sp>
      <p:sp>
        <p:nvSpPr>
          <p:cNvPr id="14" name="TextBox 13"/>
          <p:cNvSpPr txBox="1"/>
          <p:nvPr/>
        </p:nvSpPr>
        <p:spPr>
          <a:xfrm>
            <a:off x="9298442" y="1787510"/>
            <a:ext cx="765358" cy="461665"/>
          </a:xfrm>
          <a:prstGeom prst="rect">
            <a:avLst/>
          </a:prstGeom>
          <a:noFill/>
        </p:spPr>
        <p:txBody>
          <a:bodyPr wrap="square" rtlCol="0">
            <a:spAutoFit/>
          </a:bodyPr>
          <a:lstStyle/>
          <a:p>
            <a:r>
              <a:rPr lang="tr-TR" sz="1200" b="1" dirty="0"/>
              <a:t>Yüksek Değer</a:t>
            </a:r>
            <a:endParaRPr lang="tr-TR" sz="1600" b="1" dirty="0"/>
          </a:p>
        </p:txBody>
      </p:sp>
      <p:sp>
        <p:nvSpPr>
          <p:cNvPr id="15" name="TextBox 14"/>
          <p:cNvSpPr txBox="1"/>
          <p:nvPr/>
        </p:nvSpPr>
        <p:spPr>
          <a:xfrm>
            <a:off x="7730896" y="2489636"/>
            <a:ext cx="520474" cy="276999"/>
          </a:xfrm>
          <a:prstGeom prst="rect">
            <a:avLst/>
          </a:prstGeom>
          <a:noFill/>
        </p:spPr>
        <p:txBody>
          <a:bodyPr wrap="square" rtlCol="0">
            <a:spAutoFit/>
          </a:bodyPr>
          <a:lstStyle/>
          <a:p>
            <a:pPr algn="ctr"/>
            <a:r>
              <a:rPr lang="tr-TR" sz="1200" b="1" dirty="0"/>
              <a:t>Orta</a:t>
            </a:r>
            <a:endParaRPr lang="tr-TR" sz="1600" b="1" dirty="0"/>
          </a:p>
        </p:txBody>
      </p:sp>
      <p:sp>
        <p:nvSpPr>
          <p:cNvPr id="20" name="TextBox 19"/>
          <p:cNvSpPr txBox="1"/>
          <p:nvPr/>
        </p:nvSpPr>
        <p:spPr>
          <a:xfrm>
            <a:off x="1588632" y="2316620"/>
            <a:ext cx="3992888" cy="923330"/>
          </a:xfrm>
          <a:prstGeom prst="rect">
            <a:avLst/>
          </a:prstGeom>
          <a:noFill/>
        </p:spPr>
        <p:txBody>
          <a:bodyPr wrap="none" rtlCol="0">
            <a:spAutoFit/>
          </a:bodyPr>
          <a:lstStyle/>
          <a:p>
            <a:r>
              <a:rPr lang="tr-TR" b="1" dirty="0"/>
              <a:t>IRAKSAK KULLANIM</a:t>
            </a:r>
          </a:p>
          <a:p>
            <a:r>
              <a:rPr lang="tr-TR" dirty="0"/>
              <a:t>İki Farklı Renk Dizisinin Orta Noktada </a:t>
            </a:r>
          </a:p>
          <a:p>
            <a:r>
              <a:rPr lang="tr-TR" dirty="0"/>
              <a:t>Buluşturulması</a:t>
            </a:r>
            <a:endParaRPr lang="tr-TR" dirty="0"/>
          </a:p>
        </p:txBody>
      </p:sp>
      <p:sp>
        <p:nvSpPr>
          <p:cNvPr id="21" name="TextBox 20"/>
          <p:cNvSpPr txBox="1"/>
          <p:nvPr/>
        </p:nvSpPr>
        <p:spPr>
          <a:xfrm>
            <a:off x="1577747" y="3358926"/>
            <a:ext cx="5560112" cy="923330"/>
          </a:xfrm>
          <a:prstGeom prst="rect">
            <a:avLst/>
          </a:prstGeom>
          <a:noFill/>
        </p:spPr>
        <p:txBody>
          <a:bodyPr wrap="none" rtlCol="0">
            <a:spAutoFit/>
          </a:bodyPr>
          <a:lstStyle/>
          <a:p>
            <a:r>
              <a:rPr lang="tr-TR" b="1" dirty="0"/>
              <a:t>KATEGORİK KULLANIM</a:t>
            </a:r>
          </a:p>
          <a:p>
            <a:r>
              <a:rPr lang="tr-TR" dirty="0"/>
              <a:t>Farklı Kategorilerin Mümkün Olduğunca</a:t>
            </a:r>
          </a:p>
          <a:p>
            <a:r>
              <a:rPr lang="tr-TR" dirty="0"/>
              <a:t>Farklı Renk ve Ton Değerleri Kullanılarak Ayrıştırılması</a:t>
            </a:r>
            <a:endParaRPr lang="tr-TR" dirty="0"/>
          </a:p>
        </p:txBody>
      </p:sp>
      <p:sp>
        <p:nvSpPr>
          <p:cNvPr id="13" name="TextBox 12"/>
          <p:cNvSpPr txBox="1"/>
          <p:nvPr/>
        </p:nvSpPr>
        <p:spPr>
          <a:xfrm>
            <a:off x="1575030" y="4393068"/>
            <a:ext cx="5303631" cy="923330"/>
          </a:xfrm>
          <a:prstGeom prst="rect">
            <a:avLst/>
          </a:prstGeom>
          <a:noFill/>
        </p:spPr>
        <p:txBody>
          <a:bodyPr wrap="none" rtlCol="0">
            <a:spAutoFit/>
          </a:bodyPr>
          <a:lstStyle/>
          <a:p>
            <a:r>
              <a:rPr lang="tr-TR" b="1" dirty="0"/>
              <a:t>AYKIRI DEĞER BELİRTİCİ KULLANIM</a:t>
            </a:r>
          </a:p>
          <a:p>
            <a:r>
              <a:rPr lang="tr-TR" dirty="0"/>
              <a:t>Aykırı Değer(</a:t>
            </a:r>
            <a:r>
              <a:rPr lang="tr-TR" dirty="0" err="1"/>
              <a:t>ler</a:t>
            </a:r>
            <a:r>
              <a:rPr lang="tr-TR" dirty="0"/>
              <a:t>)in Mümkün Olduğunca</a:t>
            </a:r>
          </a:p>
          <a:p>
            <a:r>
              <a:rPr lang="tr-TR" dirty="0"/>
              <a:t>Farklı Renk ve Ton Değeri Kullanılarak Ayrıştırılması</a:t>
            </a:r>
            <a:endParaRPr lang="tr-TR" dirty="0"/>
          </a:p>
        </p:txBody>
      </p:sp>
      <p:sp>
        <p:nvSpPr>
          <p:cNvPr id="16" name="TextBox 15"/>
          <p:cNvSpPr txBox="1"/>
          <p:nvPr/>
        </p:nvSpPr>
        <p:spPr>
          <a:xfrm>
            <a:off x="1572311" y="5468036"/>
            <a:ext cx="4672626" cy="923330"/>
          </a:xfrm>
          <a:prstGeom prst="rect">
            <a:avLst/>
          </a:prstGeom>
          <a:noFill/>
        </p:spPr>
        <p:txBody>
          <a:bodyPr wrap="none" rtlCol="0">
            <a:spAutoFit/>
          </a:bodyPr>
          <a:lstStyle/>
          <a:p>
            <a:r>
              <a:rPr lang="tr-TR" b="1" dirty="0"/>
              <a:t>UYARI BELİRTİCİ KULLANIM</a:t>
            </a:r>
          </a:p>
          <a:p>
            <a:r>
              <a:rPr lang="tr-TR" dirty="0"/>
              <a:t>Uyarı/</a:t>
            </a:r>
            <a:r>
              <a:rPr lang="tr-TR" dirty="0"/>
              <a:t>A</a:t>
            </a:r>
            <a:r>
              <a:rPr lang="tr-TR" dirty="0"/>
              <a:t>larm Durumu Oluşturan Değer(</a:t>
            </a:r>
            <a:r>
              <a:rPr lang="tr-TR" dirty="0" err="1"/>
              <a:t>ler</a:t>
            </a:r>
            <a:r>
              <a:rPr lang="tr-TR" dirty="0"/>
              <a:t>)in </a:t>
            </a:r>
          </a:p>
          <a:p>
            <a:r>
              <a:rPr lang="tr-TR" dirty="0"/>
              <a:t>Kırmızı Kullanılarak Ayrıştırılması</a:t>
            </a:r>
            <a:endParaRPr lang="tr-TR" dirty="0"/>
          </a:p>
        </p:txBody>
      </p:sp>
    </p:spTree>
    <p:extLst>
      <p:ext uri="{BB962C8B-B14F-4D97-AF65-F5344CB8AC3E}">
        <p14:creationId xmlns:p14="http://schemas.microsoft.com/office/powerpoint/2010/main" val="158440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26</a:t>
            </a:fld>
            <a:endParaRPr lang="en-US"/>
          </a:p>
        </p:txBody>
      </p:sp>
      <p:pic>
        <p:nvPicPr>
          <p:cNvPr id="7" name="Picture 6"/>
          <p:cNvPicPr>
            <a:picLocks noChangeAspect="1"/>
          </p:cNvPicPr>
          <p:nvPr/>
        </p:nvPicPr>
        <p:blipFill>
          <a:blip r:embed="rId2"/>
          <a:stretch>
            <a:fillRect/>
          </a:stretch>
        </p:blipFill>
        <p:spPr>
          <a:xfrm>
            <a:off x="7079797" y="1427390"/>
            <a:ext cx="2800350" cy="4248150"/>
          </a:xfrm>
          <a:prstGeom prst="rect">
            <a:avLst/>
          </a:prstGeom>
        </p:spPr>
      </p:pic>
      <p:sp>
        <p:nvSpPr>
          <p:cNvPr id="17" name="TextBox 16"/>
          <p:cNvSpPr txBox="1"/>
          <p:nvPr/>
        </p:nvSpPr>
        <p:spPr>
          <a:xfrm>
            <a:off x="5013551" y="1530279"/>
            <a:ext cx="2066247" cy="369332"/>
          </a:xfrm>
          <a:prstGeom prst="rect">
            <a:avLst/>
          </a:prstGeom>
          <a:noFill/>
        </p:spPr>
        <p:txBody>
          <a:bodyPr wrap="square" rtlCol="0">
            <a:spAutoFit/>
          </a:bodyPr>
          <a:lstStyle/>
          <a:p>
            <a:pPr algn="r"/>
            <a:r>
              <a:rPr lang="tr-TR" b="1" dirty="0"/>
              <a:t>Gri Tonlama</a:t>
            </a:r>
            <a:endParaRPr lang="tr-TR" dirty="0"/>
          </a:p>
        </p:txBody>
      </p:sp>
      <p:sp>
        <p:nvSpPr>
          <p:cNvPr id="18" name="TextBox 17"/>
          <p:cNvSpPr txBox="1"/>
          <p:nvPr/>
        </p:nvSpPr>
        <p:spPr>
          <a:xfrm>
            <a:off x="7079797" y="5675541"/>
            <a:ext cx="765358" cy="461665"/>
          </a:xfrm>
          <a:prstGeom prst="rect">
            <a:avLst/>
          </a:prstGeom>
          <a:noFill/>
        </p:spPr>
        <p:txBody>
          <a:bodyPr wrap="square" rtlCol="0">
            <a:spAutoFit/>
          </a:bodyPr>
          <a:lstStyle/>
          <a:p>
            <a:pPr algn="ctr"/>
            <a:r>
              <a:rPr lang="tr-TR" sz="1200" b="1" dirty="0"/>
              <a:t>Düşük Değer</a:t>
            </a:r>
            <a:endParaRPr lang="tr-TR" sz="1600" b="1" dirty="0"/>
          </a:p>
        </p:txBody>
      </p:sp>
      <p:sp>
        <p:nvSpPr>
          <p:cNvPr id="19" name="TextBox 18"/>
          <p:cNvSpPr txBox="1"/>
          <p:nvPr/>
        </p:nvSpPr>
        <p:spPr>
          <a:xfrm>
            <a:off x="9151529" y="5675541"/>
            <a:ext cx="765358" cy="461665"/>
          </a:xfrm>
          <a:prstGeom prst="rect">
            <a:avLst/>
          </a:prstGeom>
          <a:noFill/>
        </p:spPr>
        <p:txBody>
          <a:bodyPr wrap="square" rtlCol="0">
            <a:spAutoFit/>
          </a:bodyPr>
          <a:lstStyle/>
          <a:p>
            <a:r>
              <a:rPr lang="tr-TR" sz="1200" b="1" dirty="0"/>
              <a:t>Yüksek Değer</a:t>
            </a:r>
            <a:endParaRPr lang="tr-TR" sz="1600" b="1" dirty="0"/>
          </a:p>
        </p:txBody>
      </p:sp>
      <p:cxnSp>
        <p:nvCxnSpPr>
          <p:cNvPr id="11" name="Straight Arrow Connector 10"/>
          <p:cNvCxnSpPr>
            <a:stCxn id="18" idx="3"/>
            <a:endCxn id="19" idx="1"/>
          </p:cNvCxnSpPr>
          <p:nvPr/>
        </p:nvCxnSpPr>
        <p:spPr>
          <a:xfrm>
            <a:off x="7845155" y="5906373"/>
            <a:ext cx="130637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41033" y="2752349"/>
            <a:ext cx="2066247" cy="2031325"/>
          </a:xfrm>
          <a:prstGeom prst="rect">
            <a:avLst/>
          </a:prstGeom>
          <a:noFill/>
        </p:spPr>
        <p:txBody>
          <a:bodyPr wrap="square" rtlCol="0">
            <a:spAutoFit/>
          </a:bodyPr>
          <a:lstStyle/>
          <a:p>
            <a:r>
              <a:rPr lang="tr-TR" b="1" dirty="0"/>
              <a:t>SIRALI KULLANIMDA FARKLI YAKLAŞIMLAR</a:t>
            </a:r>
          </a:p>
          <a:p>
            <a:r>
              <a:rPr lang="tr-TR" dirty="0"/>
              <a:t>Küçükten Büyüğe Açıklık/Koyuluk İlişkisi</a:t>
            </a:r>
            <a:endParaRPr lang="tr-TR" dirty="0"/>
          </a:p>
        </p:txBody>
      </p:sp>
      <p:sp>
        <p:nvSpPr>
          <p:cNvPr id="23" name="TextBox 22"/>
          <p:cNvSpPr txBox="1"/>
          <p:nvPr/>
        </p:nvSpPr>
        <p:spPr>
          <a:xfrm>
            <a:off x="3807280" y="2017413"/>
            <a:ext cx="3277965" cy="369332"/>
          </a:xfrm>
          <a:prstGeom prst="rect">
            <a:avLst/>
          </a:prstGeom>
          <a:noFill/>
        </p:spPr>
        <p:txBody>
          <a:bodyPr wrap="square" rtlCol="0">
            <a:spAutoFit/>
          </a:bodyPr>
          <a:lstStyle/>
          <a:p>
            <a:pPr algn="r"/>
            <a:r>
              <a:rPr lang="tr-TR" b="1" dirty="0"/>
              <a:t>Şiddete Dayalı </a:t>
            </a:r>
            <a:r>
              <a:rPr lang="tr-TR" b="1" dirty="0" err="1"/>
              <a:t>İnterpolasyon</a:t>
            </a:r>
            <a:endParaRPr lang="tr-TR" dirty="0"/>
          </a:p>
        </p:txBody>
      </p:sp>
      <p:sp>
        <p:nvSpPr>
          <p:cNvPr id="24" name="TextBox 23"/>
          <p:cNvSpPr txBox="1"/>
          <p:nvPr/>
        </p:nvSpPr>
        <p:spPr>
          <a:xfrm>
            <a:off x="3252103" y="2662348"/>
            <a:ext cx="3827695" cy="369332"/>
          </a:xfrm>
          <a:prstGeom prst="rect">
            <a:avLst/>
          </a:prstGeom>
          <a:noFill/>
        </p:spPr>
        <p:txBody>
          <a:bodyPr wrap="square" rtlCol="0">
            <a:spAutoFit/>
          </a:bodyPr>
          <a:lstStyle/>
          <a:p>
            <a:pPr algn="r"/>
            <a:r>
              <a:rPr lang="tr-TR" b="1" dirty="0"/>
              <a:t>Doygunluğa Dayalı </a:t>
            </a:r>
            <a:r>
              <a:rPr lang="tr-TR" b="1" dirty="0" err="1"/>
              <a:t>İnterpolasyon</a:t>
            </a:r>
            <a:endParaRPr lang="tr-TR" dirty="0"/>
          </a:p>
        </p:txBody>
      </p:sp>
      <p:sp>
        <p:nvSpPr>
          <p:cNvPr id="25" name="TextBox 24"/>
          <p:cNvSpPr txBox="1"/>
          <p:nvPr/>
        </p:nvSpPr>
        <p:spPr>
          <a:xfrm>
            <a:off x="3282041" y="3296442"/>
            <a:ext cx="3827695" cy="369332"/>
          </a:xfrm>
          <a:prstGeom prst="rect">
            <a:avLst/>
          </a:prstGeom>
          <a:noFill/>
        </p:spPr>
        <p:txBody>
          <a:bodyPr wrap="square" rtlCol="0">
            <a:spAutoFit/>
          </a:bodyPr>
          <a:lstStyle/>
          <a:p>
            <a:pPr algn="r"/>
            <a:r>
              <a:rPr lang="tr-TR" b="1" dirty="0"/>
              <a:t>Çift Renk </a:t>
            </a:r>
            <a:r>
              <a:rPr lang="tr-TR" b="1" dirty="0" err="1"/>
              <a:t>İnterpolasyonu</a:t>
            </a:r>
            <a:endParaRPr lang="tr-TR" dirty="0"/>
          </a:p>
        </p:txBody>
      </p:sp>
      <p:sp>
        <p:nvSpPr>
          <p:cNvPr id="26" name="TextBox 25"/>
          <p:cNvSpPr txBox="1"/>
          <p:nvPr/>
        </p:nvSpPr>
        <p:spPr>
          <a:xfrm>
            <a:off x="3282041" y="3920964"/>
            <a:ext cx="3827695" cy="369332"/>
          </a:xfrm>
          <a:prstGeom prst="rect">
            <a:avLst/>
          </a:prstGeom>
          <a:noFill/>
        </p:spPr>
        <p:txBody>
          <a:bodyPr wrap="square" rtlCol="0">
            <a:spAutoFit/>
          </a:bodyPr>
          <a:lstStyle/>
          <a:p>
            <a:pPr algn="r"/>
            <a:r>
              <a:rPr lang="tr-TR" b="1" dirty="0"/>
              <a:t>Gökkuşağı Tonlaması</a:t>
            </a:r>
            <a:endParaRPr lang="tr-TR" dirty="0"/>
          </a:p>
        </p:txBody>
      </p:sp>
      <p:sp>
        <p:nvSpPr>
          <p:cNvPr id="27" name="TextBox 26"/>
          <p:cNvSpPr txBox="1"/>
          <p:nvPr/>
        </p:nvSpPr>
        <p:spPr>
          <a:xfrm>
            <a:off x="3282040" y="4545486"/>
            <a:ext cx="3827695" cy="369332"/>
          </a:xfrm>
          <a:prstGeom prst="rect">
            <a:avLst/>
          </a:prstGeom>
          <a:noFill/>
        </p:spPr>
        <p:txBody>
          <a:bodyPr wrap="square" rtlCol="0">
            <a:spAutoFit/>
          </a:bodyPr>
          <a:lstStyle/>
          <a:p>
            <a:pPr algn="r"/>
            <a:r>
              <a:rPr lang="tr-TR" b="1" dirty="0"/>
              <a:t>Sıcaklık </a:t>
            </a:r>
            <a:r>
              <a:rPr lang="tr-TR" b="1" dirty="0" err="1"/>
              <a:t>İnterpolasyonu</a:t>
            </a:r>
            <a:endParaRPr lang="tr-TR" dirty="0"/>
          </a:p>
        </p:txBody>
      </p:sp>
      <p:sp>
        <p:nvSpPr>
          <p:cNvPr id="28" name="TextBox 27"/>
          <p:cNvSpPr txBox="1"/>
          <p:nvPr/>
        </p:nvSpPr>
        <p:spPr>
          <a:xfrm>
            <a:off x="3282039" y="5210720"/>
            <a:ext cx="3827695" cy="369332"/>
          </a:xfrm>
          <a:prstGeom prst="rect">
            <a:avLst/>
          </a:prstGeom>
          <a:noFill/>
        </p:spPr>
        <p:txBody>
          <a:bodyPr wrap="square" rtlCol="0">
            <a:spAutoFit/>
          </a:bodyPr>
          <a:lstStyle/>
          <a:p>
            <a:pPr algn="r"/>
            <a:r>
              <a:rPr lang="tr-TR" b="1" dirty="0"/>
              <a:t>Mavi-Beyaz-Kırmızı Paleti</a:t>
            </a:r>
            <a:endParaRPr lang="tr-TR" dirty="0"/>
          </a:p>
        </p:txBody>
      </p:sp>
    </p:spTree>
    <p:extLst>
      <p:ext uri="{BB962C8B-B14F-4D97-AF65-F5344CB8AC3E}">
        <p14:creationId xmlns:p14="http://schemas.microsoft.com/office/powerpoint/2010/main" val="3221277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27</a:t>
            </a:fld>
            <a:endParaRPr lang="en-US"/>
          </a:p>
        </p:txBody>
      </p:sp>
      <p:sp>
        <p:nvSpPr>
          <p:cNvPr id="28" name="TextBox 27"/>
          <p:cNvSpPr txBox="1"/>
          <p:nvPr/>
        </p:nvSpPr>
        <p:spPr>
          <a:xfrm>
            <a:off x="1977327" y="1558336"/>
            <a:ext cx="4306452" cy="2862322"/>
          </a:xfrm>
          <a:prstGeom prst="rect">
            <a:avLst/>
          </a:prstGeom>
          <a:noFill/>
        </p:spPr>
        <p:txBody>
          <a:bodyPr wrap="square" rtlCol="0">
            <a:spAutoFit/>
          </a:bodyPr>
          <a:lstStyle/>
          <a:p>
            <a:r>
              <a:rPr lang="tr-TR" b="1" dirty="0"/>
              <a:t>Mavi-Beyaz-Kırmızı Paleti</a:t>
            </a:r>
          </a:p>
          <a:p>
            <a:r>
              <a:rPr lang="tr-TR" b="1" dirty="0"/>
              <a:t>«Obama </a:t>
            </a:r>
            <a:r>
              <a:rPr lang="tr-TR" b="1" dirty="0" err="1"/>
              <a:t>Hope</a:t>
            </a:r>
            <a:r>
              <a:rPr lang="tr-TR" b="1" dirty="0"/>
              <a:t> </a:t>
            </a:r>
            <a:r>
              <a:rPr lang="tr-TR" b="1" dirty="0" err="1"/>
              <a:t>Color</a:t>
            </a:r>
            <a:r>
              <a:rPr lang="tr-TR" b="1" dirty="0"/>
              <a:t> Palette»</a:t>
            </a:r>
          </a:p>
          <a:p>
            <a:endParaRPr lang="tr-TR" b="1" dirty="0"/>
          </a:p>
          <a:p>
            <a:endParaRPr lang="tr-TR" b="1" dirty="0"/>
          </a:p>
          <a:p>
            <a:r>
              <a:rPr lang="tr-TR" dirty="0"/>
              <a:t>A.B.D. Bayrağındaki Renkler</a:t>
            </a:r>
          </a:p>
          <a:p>
            <a:endParaRPr lang="tr-TR" dirty="0"/>
          </a:p>
          <a:p>
            <a:r>
              <a:rPr lang="tr-TR" dirty="0"/>
              <a:t>Farklılıkların ve Zıtlıkların Uyum İçerisinde Buluşması</a:t>
            </a:r>
          </a:p>
          <a:p>
            <a:endParaRPr lang="tr-TR" dirty="0"/>
          </a:p>
          <a:p>
            <a:r>
              <a:rPr lang="tr-TR" dirty="0"/>
              <a:t>…</a:t>
            </a:r>
            <a:endParaRPr lang="tr-TR" dirty="0"/>
          </a:p>
        </p:txBody>
      </p:sp>
      <p:pic>
        <p:nvPicPr>
          <p:cNvPr id="1026" name="Picture 2" descr="Barack Obama &quot;Hope&quot; post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447" y="1229405"/>
            <a:ext cx="3191782" cy="4787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62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28</a:t>
            </a:fld>
            <a:endParaRPr lang="en-US"/>
          </a:p>
        </p:txBody>
      </p:sp>
      <p:sp>
        <p:nvSpPr>
          <p:cNvPr id="28" name="TextBox 27"/>
          <p:cNvSpPr txBox="1"/>
          <p:nvPr/>
        </p:nvSpPr>
        <p:spPr>
          <a:xfrm>
            <a:off x="1977327" y="1313407"/>
            <a:ext cx="4306452" cy="369332"/>
          </a:xfrm>
          <a:prstGeom prst="rect">
            <a:avLst/>
          </a:prstGeom>
          <a:noFill/>
        </p:spPr>
        <p:txBody>
          <a:bodyPr wrap="square" rtlCol="0">
            <a:spAutoFit/>
          </a:bodyPr>
          <a:lstStyle/>
          <a:p>
            <a:r>
              <a:rPr lang="tr-TR" b="1" dirty="0"/>
              <a:t>Yanlış Renk Paleti Kullanımı</a:t>
            </a:r>
          </a:p>
        </p:txBody>
      </p:sp>
      <p:pic>
        <p:nvPicPr>
          <p:cNvPr id="3" name="Picture 2"/>
          <p:cNvPicPr>
            <a:picLocks noChangeAspect="1"/>
          </p:cNvPicPr>
          <p:nvPr/>
        </p:nvPicPr>
        <p:blipFill>
          <a:blip r:embed="rId2"/>
          <a:stretch>
            <a:fillRect/>
          </a:stretch>
        </p:blipFill>
        <p:spPr>
          <a:xfrm>
            <a:off x="3777107" y="1791084"/>
            <a:ext cx="4694700" cy="4409421"/>
          </a:xfrm>
          <a:prstGeom prst="rect">
            <a:avLst/>
          </a:prstGeom>
        </p:spPr>
      </p:pic>
    </p:spTree>
    <p:extLst>
      <p:ext uri="{BB962C8B-B14F-4D97-AF65-F5344CB8AC3E}">
        <p14:creationId xmlns:p14="http://schemas.microsoft.com/office/powerpoint/2010/main" val="444879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29</a:t>
            </a:fld>
            <a:endParaRPr lang="en-US"/>
          </a:p>
        </p:txBody>
      </p:sp>
      <p:sp>
        <p:nvSpPr>
          <p:cNvPr id="28" name="TextBox 27"/>
          <p:cNvSpPr txBox="1"/>
          <p:nvPr/>
        </p:nvSpPr>
        <p:spPr>
          <a:xfrm>
            <a:off x="1977327" y="1313407"/>
            <a:ext cx="6372016" cy="369332"/>
          </a:xfrm>
          <a:prstGeom prst="rect">
            <a:avLst/>
          </a:prstGeom>
          <a:noFill/>
        </p:spPr>
        <p:txBody>
          <a:bodyPr wrap="square" rtlCol="0">
            <a:spAutoFit/>
          </a:bodyPr>
          <a:lstStyle/>
          <a:p>
            <a:r>
              <a:rPr lang="tr-TR" b="1" dirty="0"/>
              <a:t>Doğru Renk Paleti; Ancak Yanlış Aralık  Kullanımı</a:t>
            </a:r>
          </a:p>
        </p:txBody>
      </p:sp>
      <p:pic>
        <p:nvPicPr>
          <p:cNvPr id="7" name="Picture 6"/>
          <p:cNvPicPr>
            <a:picLocks noChangeAspect="1"/>
          </p:cNvPicPr>
          <p:nvPr/>
        </p:nvPicPr>
        <p:blipFill>
          <a:blip r:embed="rId2"/>
          <a:stretch>
            <a:fillRect/>
          </a:stretch>
        </p:blipFill>
        <p:spPr>
          <a:xfrm>
            <a:off x="3235099" y="1682740"/>
            <a:ext cx="6134781" cy="4635818"/>
          </a:xfrm>
          <a:prstGeom prst="rect">
            <a:avLst/>
          </a:prstGeom>
        </p:spPr>
      </p:pic>
    </p:spTree>
    <p:extLst>
      <p:ext uri="{BB962C8B-B14F-4D97-AF65-F5344CB8AC3E}">
        <p14:creationId xmlns:p14="http://schemas.microsoft.com/office/powerpoint/2010/main" val="359885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dirty="0" smtClean="0"/>
              <a:t>BTK AKADEMİ – İLGİLİ EĞİTİMLER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a:t>
            </a:fld>
            <a:endParaRPr lang="en-US"/>
          </a:p>
        </p:txBody>
      </p:sp>
      <p:graphicFrame>
        <p:nvGraphicFramePr>
          <p:cNvPr id="3" name="Table 2"/>
          <p:cNvGraphicFramePr>
            <a:graphicFrameLocks noGrp="1"/>
          </p:cNvGraphicFramePr>
          <p:nvPr>
            <p:extLst/>
          </p:nvPr>
        </p:nvGraphicFramePr>
        <p:xfrm>
          <a:off x="2165840" y="3552581"/>
          <a:ext cx="7873511" cy="2354563"/>
        </p:xfrm>
        <a:graphic>
          <a:graphicData uri="http://schemas.openxmlformats.org/drawingml/2006/table">
            <a:tbl>
              <a:tblPr firstRow="1" firstCol="1" bandRow="1">
                <a:tableStyleId>{5C22544A-7EE6-4342-B048-85BDC9FD1C3A}</a:tableStyleId>
              </a:tblPr>
              <a:tblGrid>
                <a:gridCol w="5089491">
                  <a:extLst>
                    <a:ext uri="{9D8B030D-6E8A-4147-A177-3AD203B41FA5}">
                      <a16:colId xmlns:a16="http://schemas.microsoft.com/office/drawing/2014/main" val="3721452202"/>
                    </a:ext>
                  </a:extLst>
                </a:gridCol>
                <a:gridCol w="2784020">
                  <a:extLst>
                    <a:ext uri="{9D8B030D-6E8A-4147-A177-3AD203B41FA5}">
                      <a16:colId xmlns:a16="http://schemas.microsoft.com/office/drawing/2014/main" val="2482852195"/>
                    </a:ext>
                  </a:extLst>
                </a:gridCol>
              </a:tblGrid>
              <a:tr h="480577">
                <a:tc>
                  <a:txBody>
                    <a:bodyPr/>
                    <a:lstStyle/>
                    <a:p>
                      <a:pPr algn="l">
                        <a:lnSpc>
                          <a:spcPct val="107000"/>
                        </a:lnSpc>
                        <a:spcAft>
                          <a:spcPts val="0"/>
                        </a:spcAft>
                      </a:pPr>
                      <a:r>
                        <a:rPr lang="tr-TR" sz="1600" dirty="0">
                          <a:ln>
                            <a:noFill/>
                          </a:ln>
                          <a:effectLst/>
                          <a:uFill>
                            <a:solidFill>
                              <a:srgbClr val="000000"/>
                            </a:solidFill>
                          </a:uFill>
                        </a:rPr>
                        <a:t>Veri Maratonu Ön Koşul Eğitimler</a:t>
                      </a:r>
                      <a:endParaRPr lang="tr-TR" sz="12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tc>
                  <a:txBody>
                    <a:bodyPr/>
                    <a:lstStyle/>
                    <a:p>
                      <a:pPr algn="l">
                        <a:lnSpc>
                          <a:spcPct val="107000"/>
                        </a:lnSpc>
                        <a:spcAft>
                          <a:spcPts val="0"/>
                        </a:spcAft>
                      </a:pPr>
                      <a:r>
                        <a:rPr lang="de-DE" sz="1600">
                          <a:ln>
                            <a:noFill/>
                          </a:ln>
                          <a:effectLst/>
                          <a:uFill>
                            <a:solidFill>
                              <a:srgbClr val="000000"/>
                            </a:solidFill>
                          </a:uFill>
                        </a:rPr>
                        <a:t>Eğitmen</a:t>
                      </a:r>
                      <a:endParaRPr lang="tr-TR"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extLst>
                  <a:ext uri="{0D108BD9-81ED-4DB2-BD59-A6C34878D82A}">
                    <a16:rowId xmlns:a16="http://schemas.microsoft.com/office/drawing/2014/main" val="3769304112"/>
                  </a:ext>
                </a:extLst>
              </a:tr>
              <a:tr h="484206">
                <a:tc>
                  <a:txBody>
                    <a:bodyPr/>
                    <a:lstStyle/>
                    <a:p>
                      <a:pPr algn="l">
                        <a:lnSpc>
                          <a:spcPct val="107000"/>
                        </a:lnSpc>
                        <a:spcAft>
                          <a:spcPts val="0"/>
                        </a:spcAft>
                      </a:pPr>
                      <a:r>
                        <a:rPr lang="tr-TR" sz="1600" b="0" dirty="0">
                          <a:ln>
                            <a:noFill/>
                          </a:ln>
                          <a:effectLst/>
                          <a:uFill>
                            <a:solidFill>
                              <a:srgbClr val="000000"/>
                            </a:solidFill>
                          </a:uFill>
                        </a:rPr>
                        <a:t>Veri Bilimi İçin </a:t>
                      </a:r>
                      <a:r>
                        <a:rPr lang="tr-TR" sz="1600" b="0" dirty="0" err="1">
                          <a:ln>
                            <a:noFill/>
                          </a:ln>
                          <a:effectLst/>
                          <a:uFill>
                            <a:solidFill>
                              <a:srgbClr val="000000"/>
                            </a:solidFill>
                          </a:uFill>
                        </a:rPr>
                        <a:t>Python</a:t>
                      </a:r>
                      <a:r>
                        <a:rPr lang="tr-TR" sz="1600" b="0" dirty="0">
                          <a:ln>
                            <a:noFill/>
                          </a:ln>
                          <a:effectLst/>
                          <a:uFill>
                            <a:solidFill>
                              <a:srgbClr val="000000"/>
                            </a:solidFill>
                          </a:uFill>
                        </a:rPr>
                        <a:t> ve </a:t>
                      </a:r>
                      <a:r>
                        <a:rPr lang="tr-TR" sz="1600" b="0" dirty="0" err="1">
                          <a:ln>
                            <a:noFill/>
                          </a:ln>
                          <a:effectLst/>
                          <a:uFill>
                            <a:solidFill>
                              <a:srgbClr val="000000"/>
                            </a:solidFill>
                          </a:uFill>
                        </a:rPr>
                        <a:t>Tensorflow</a:t>
                      </a:r>
                      <a:endParaRPr lang="tr-TR" sz="1200" b="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tc>
                  <a:txBody>
                    <a:bodyPr/>
                    <a:lstStyle/>
                    <a:p>
                      <a:pPr algn="l">
                        <a:lnSpc>
                          <a:spcPct val="107000"/>
                        </a:lnSpc>
                        <a:spcAft>
                          <a:spcPts val="0"/>
                        </a:spcAft>
                      </a:pPr>
                      <a:r>
                        <a:rPr lang="en-US" sz="1600">
                          <a:ln>
                            <a:noFill/>
                          </a:ln>
                          <a:effectLst/>
                          <a:uFill>
                            <a:solidFill>
                              <a:srgbClr val="000000"/>
                            </a:solidFill>
                          </a:uFill>
                        </a:rPr>
                        <a:t>Atıl Samancıoğlu</a:t>
                      </a:r>
                      <a:endParaRPr lang="tr-TR"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extLst>
                  <a:ext uri="{0D108BD9-81ED-4DB2-BD59-A6C34878D82A}">
                    <a16:rowId xmlns:a16="http://schemas.microsoft.com/office/drawing/2014/main" val="2598438658"/>
                  </a:ext>
                </a:extLst>
              </a:tr>
              <a:tr h="463260">
                <a:tc>
                  <a:txBody>
                    <a:bodyPr/>
                    <a:lstStyle/>
                    <a:p>
                      <a:pPr algn="l">
                        <a:lnSpc>
                          <a:spcPct val="107000"/>
                        </a:lnSpc>
                        <a:spcAft>
                          <a:spcPts val="0"/>
                        </a:spcAft>
                      </a:pPr>
                      <a:r>
                        <a:rPr lang="tr-TR" sz="1600" b="0" dirty="0">
                          <a:ln>
                            <a:noFill/>
                          </a:ln>
                          <a:effectLst/>
                          <a:uFill>
                            <a:solidFill>
                              <a:srgbClr val="000000"/>
                            </a:solidFill>
                          </a:uFill>
                        </a:rPr>
                        <a:t>Uygulamalarla SQL Öğreniyorum</a:t>
                      </a:r>
                      <a:endParaRPr lang="tr-TR" sz="1200" b="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tc>
                  <a:txBody>
                    <a:bodyPr/>
                    <a:lstStyle/>
                    <a:p>
                      <a:pPr algn="l">
                        <a:lnSpc>
                          <a:spcPct val="107000"/>
                        </a:lnSpc>
                        <a:spcAft>
                          <a:spcPts val="0"/>
                        </a:spcAft>
                      </a:pPr>
                      <a:r>
                        <a:rPr lang="tr-TR" sz="1600">
                          <a:ln>
                            <a:noFill/>
                          </a:ln>
                          <a:effectLst/>
                          <a:uFill>
                            <a:solidFill>
                              <a:srgbClr val="000000"/>
                            </a:solidFill>
                          </a:uFill>
                        </a:rPr>
                        <a:t>Ömer Çolakoğlu</a:t>
                      </a:r>
                      <a:endParaRPr lang="tr-TR" sz="12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extLst>
                  <a:ext uri="{0D108BD9-81ED-4DB2-BD59-A6C34878D82A}">
                    <a16:rowId xmlns:a16="http://schemas.microsoft.com/office/drawing/2014/main" val="1302934587"/>
                  </a:ext>
                </a:extLst>
              </a:tr>
              <a:tr h="463260">
                <a:tc>
                  <a:txBody>
                    <a:bodyPr/>
                    <a:lstStyle/>
                    <a:p>
                      <a:pPr algn="l">
                        <a:lnSpc>
                          <a:spcPct val="107000"/>
                        </a:lnSpc>
                        <a:spcAft>
                          <a:spcPts val="0"/>
                        </a:spcAft>
                      </a:pPr>
                      <a:r>
                        <a:rPr lang="tr-TR" sz="1600" b="0">
                          <a:ln>
                            <a:noFill/>
                          </a:ln>
                          <a:effectLst/>
                          <a:uFill>
                            <a:solidFill>
                              <a:srgbClr val="000000"/>
                            </a:solidFill>
                          </a:uFill>
                        </a:rPr>
                        <a:t>Büyük Veriye Giriş</a:t>
                      </a:r>
                      <a:endParaRPr lang="tr-TR" sz="1200" b="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tc>
                  <a:txBody>
                    <a:bodyPr/>
                    <a:lstStyle/>
                    <a:p>
                      <a:pPr algn="l">
                        <a:lnSpc>
                          <a:spcPct val="107000"/>
                        </a:lnSpc>
                        <a:spcAft>
                          <a:spcPts val="0"/>
                        </a:spcAft>
                      </a:pPr>
                      <a:r>
                        <a:rPr lang="tr-TR" sz="1600" dirty="0">
                          <a:ln>
                            <a:noFill/>
                          </a:ln>
                          <a:effectLst/>
                          <a:uFill>
                            <a:solidFill>
                              <a:srgbClr val="000000"/>
                            </a:solidFill>
                          </a:uFill>
                        </a:rPr>
                        <a:t>Talha Kılıç</a:t>
                      </a:r>
                      <a:endParaRPr lang="tr-TR" sz="12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extLst>
                  <a:ext uri="{0D108BD9-81ED-4DB2-BD59-A6C34878D82A}">
                    <a16:rowId xmlns:a16="http://schemas.microsoft.com/office/drawing/2014/main" val="144104169"/>
                  </a:ext>
                </a:extLst>
              </a:tr>
              <a:tr h="463260">
                <a:tc>
                  <a:txBody>
                    <a:bodyPr/>
                    <a:lstStyle/>
                    <a:p>
                      <a:pPr algn="l">
                        <a:lnSpc>
                          <a:spcPct val="107000"/>
                        </a:lnSpc>
                        <a:spcAft>
                          <a:spcPts val="0"/>
                        </a:spcAft>
                      </a:pPr>
                      <a:r>
                        <a:rPr lang="tr-TR" sz="1600" b="0" dirty="0" err="1">
                          <a:ln>
                            <a:noFill/>
                          </a:ln>
                          <a:effectLst/>
                          <a:uFill>
                            <a:solidFill>
                              <a:srgbClr val="000000"/>
                            </a:solidFill>
                          </a:uFill>
                        </a:rPr>
                        <a:t>Python</a:t>
                      </a:r>
                      <a:r>
                        <a:rPr lang="tr-TR" sz="1600" b="0" dirty="0">
                          <a:ln>
                            <a:noFill/>
                          </a:ln>
                          <a:effectLst/>
                          <a:uFill>
                            <a:solidFill>
                              <a:srgbClr val="000000"/>
                            </a:solidFill>
                          </a:uFill>
                        </a:rPr>
                        <a:t> ile Makine Öğrenmesi</a:t>
                      </a:r>
                      <a:endParaRPr lang="tr-TR" sz="1200" b="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tc>
                  <a:txBody>
                    <a:bodyPr/>
                    <a:lstStyle/>
                    <a:p>
                      <a:pPr algn="l">
                        <a:lnSpc>
                          <a:spcPct val="107000"/>
                        </a:lnSpc>
                        <a:spcAft>
                          <a:spcPts val="0"/>
                        </a:spcAft>
                      </a:pPr>
                      <a:r>
                        <a:rPr lang="en-US" sz="1600" dirty="0">
                          <a:ln>
                            <a:noFill/>
                          </a:ln>
                          <a:effectLst/>
                          <a:uFill>
                            <a:solidFill>
                              <a:srgbClr val="000000"/>
                            </a:solidFill>
                          </a:uFill>
                        </a:rPr>
                        <a:t>Prof. Dr. </a:t>
                      </a:r>
                      <a:r>
                        <a:rPr lang="en-US" sz="1600" dirty="0" err="1">
                          <a:ln>
                            <a:noFill/>
                          </a:ln>
                          <a:effectLst/>
                          <a:uFill>
                            <a:solidFill>
                              <a:srgbClr val="000000"/>
                            </a:solidFill>
                          </a:uFill>
                        </a:rPr>
                        <a:t>Şadi</a:t>
                      </a:r>
                      <a:r>
                        <a:rPr lang="en-US" sz="1600" dirty="0">
                          <a:ln>
                            <a:noFill/>
                          </a:ln>
                          <a:effectLst/>
                          <a:uFill>
                            <a:solidFill>
                              <a:srgbClr val="000000"/>
                            </a:solidFill>
                          </a:uFill>
                        </a:rPr>
                        <a:t> </a:t>
                      </a:r>
                      <a:r>
                        <a:rPr lang="en-US" sz="1600" dirty="0" err="1">
                          <a:ln>
                            <a:noFill/>
                          </a:ln>
                          <a:effectLst/>
                          <a:uFill>
                            <a:solidFill>
                              <a:srgbClr val="000000"/>
                            </a:solidFill>
                          </a:uFill>
                        </a:rPr>
                        <a:t>Evren</a:t>
                      </a:r>
                      <a:r>
                        <a:rPr lang="en-US" sz="1600" dirty="0">
                          <a:ln>
                            <a:noFill/>
                          </a:ln>
                          <a:effectLst/>
                          <a:uFill>
                            <a:solidFill>
                              <a:srgbClr val="000000"/>
                            </a:solidFill>
                          </a:uFill>
                        </a:rPr>
                        <a:t> </a:t>
                      </a:r>
                      <a:r>
                        <a:rPr lang="en-US" sz="1600" dirty="0" err="1">
                          <a:ln>
                            <a:noFill/>
                          </a:ln>
                          <a:effectLst/>
                          <a:uFill>
                            <a:solidFill>
                              <a:srgbClr val="000000"/>
                            </a:solidFill>
                          </a:uFill>
                        </a:rPr>
                        <a:t>Şeker</a:t>
                      </a:r>
                      <a:endParaRPr lang="tr-TR" sz="12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47550" marR="47550" marT="47550" marB="47550"/>
                </a:tc>
                <a:extLst>
                  <a:ext uri="{0D108BD9-81ED-4DB2-BD59-A6C34878D82A}">
                    <a16:rowId xmlns:a16="http://schemas.microsoft.com/office/drawing/2014/main" val="3629619481"/>
                  </a:ext>
                </a:extLst>
              </a:tr>
            </a:tbl>
          </a:graphicData>
        </a:graphic>
      </p:graphicFrame>
      <p:sp>
        <p:nvSpPr>
          <p:cNvPr id="4" name="Rectangle 3"/>
          <p:cNvSpPr/>
          <p:nvPr/>
        </p:nvSpPr>
        <p:spPr>
          <a:xfrm>
            <a:off x="2165839" y="1230092"/>
            <a:ext cx="8191918" cy="2128147"/>
          </a:xfrm>
          <a:prstGeom prst="rect">
            <a:avLst/>
          </a:prstGeom>
        </p:spPr>
        <p:txBody>
          <a:bodyPr wrap="square">
            <a:spAutoFit/>
          </a:bodyPr>
          <a:lstStyle/>
          <a:p>
            <a:r>
              <a:rPr lang="en-US" dirty="0">
                <a:latin typeface="Calibri" panose="020F0502020204030204" pitchFamily="34" charset="0"/>
                <a:ea typeface="Arial Unicode MS" panose="020B0604020202020204" pitchFamily="34" charset="-128"/>
              </a:rPr>
              <a:t>BTK </a:t>
            </a:r>
            <a:r>
              <a:rPr lang="en-US" dirty="0" err="1">
                <a:latin typeface="Calibri" panose="020F0502020204030204" pitchFamily="34" charset="0"/>
                <a:ea typeface="Arial Unicode MS" panose="020B0604020202020204" pitchFamily="34" charset="-128"/>
              </a:rPr>
              <a:t>Akademi’de</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aşağıdaki</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uzmanlık</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alanlarını</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destekleyici</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nitelikte</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bulunan</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eğitim</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listesi</a:t>
            </a:r>
            <a:r>
              <a:rPr lang="en-US" dirty="0">
                <a:latin typeface="Calibri" panose="020F0502020204030204" pitchFamily="34" charset="0"/>
                <a:ea typeface="Arial Unicode MS" panose="020B0604020202020204" pitchFamily="34" charset="-128"/>
              </a:rPr>
              <a:t>:</a:t>
            </a:r>
            <a:endParaRPr lang="tr-TR" dirty="0">
              <a:latin typeface="Times New Roman" panose="02020603050405020304" pitchFamily="18" charset="0"/>
              <a:ea typeface="Arial Unicode MS" panose="020B0604020202020204" pitchFamily="34" charset="-128"/>
            </a:endParaRPr>
          </a:p>
          <a:p>
            <a:pPr>
              <a:lnSpc>
                <a:spcPct val="107000"/>
              </a:lnSpc>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 </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Veri Analisti</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Veri Bilimci</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İş Zekası Uzmanı</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Makine Öğrenmesi Uzmanı</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106426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30</a:t>
            </a:fld>
            <a:endParaRPr lang="en-US"/>
          </a:p>
        </p:txBody>
      </p:sp>
      <p:sp>
        <p:nvSpPr>
          <p:cNvPr id="8" name="TextBox 7"/>
          <p:cNvSpPr txBox="1"/>
          <p:nvPr/>
        </p:nvSpPr>
        <p:spPr>
          <a:xfrm>
            <a:off x="1588633" y="1326319"/>
            <a:ext cx="6933437" cy="369332"/>
          </a:xfrm>
          <a:prstGeom prst="rect">
            <a:avLst/>
          </a:prstGeom>
          <a:noFill/>
        </p:spPr>
        <p:txBody>
          <a:bodyPr wrap="none" rtlCol="0">
            <a:spAutoFit/>
          </a:bodyPr>
          <a:lstStyle/>
          <a:p>
            <a:r>
              <a:rPr lang="tr-TR" b="1" dirty="0"/>
              <a:t>BAZI RENKLERİN GELENEKSELLEŞMİŞ KULLANIM ANLAMLARI</a:t>
            </a:r>
          </a:p>
        </p:txBody>
      </p:sp>
      <p:sp>
        <p:nvSpPr>
          <p:cNvPr id="21" name="TextBox 20"/>
          <p:cNvSpPr txBox="1"/>
          <p:nvPr/>
        </p:nvSpPr>
        <p:spPr>
          <a:xfrm>
            <a:off x="5389672" y="2316621"/>
            <a:ext cx="2722906" cy="2031325"/>
          </a:xfrm>
          <a:prstGeom prst="rect">
            <a:avLst/>
          </a:prstGeom>
          <a:noFill/>
        </p:spPr>
        <p:txBody>
          <a:bodyPr wrap="square" rtlCol="0">
            <a:spAutoFit/>
          </a:bodyPr>
          <a:lstStyle/>
          <a:p>
            <a:r>
              <a:rPr lang="tr-TR" b="1" dirty="0"/>
              <a:t>YEŞİL</a:t>
            </a:r>
          </a:p>
          <a:p>
            <a:endParaRPr lang="tr-TR" b="1" dirty="0"/>
          </a:p>
          <a:p>
            <a:r>
              <a:rPr lang="tr-TR" dirty="0"/>
              <a:t>Açık</a:t>
            </a:r>
          </a:p>
          <a:p>
            <a:r>
              <a:rPr lang="tr-TR" dirty="0"/>
              <a:t>Bitki</a:t>
            </a:r>
          </a:p>
          <a:p>
            <a:r>
              <a:rPr lang="tr-TR" dirty="0"/>
              <a:t>Karbon</a:t>
            </a:r>
          </a:p>
          <a:p>
            <a:r>
              <a:rPr lang="tr-TR" dirty="0"/>
              <a:t>Hareket</a:t>
            </a:r>
          </a:p>
          <a:p>
            <a:r>
              <a:rPr lang="tr-TR" dirty="0"/>
              <a:t>Para</a:t>
            </a:r>
          </a:p>
        </p:txBody>
      </p:sp>
      <p:sp>
        <p:nvSpPr>
          <p:cNvPr id="17" name="TextBox 16"/>
          <p:cNvSpPr txBox="1"/>
          <p:nvPr/>
        </p:nvSpPr>
        <p:spPr>
          <a:xfrm>
            <a:off x="8112578" y="2316620"/>
            <a:ext cx="2722906" cy="1754326"/>
          </a:xfrm>
          <a:prstGeom prst="rect">
            <a:avLst/>
          </a:prstGeom>
          <a:noFill/>
        </p:spPr>
        <p:txBody>
          <a:bodyPr wrap="square" rtlCol="0">
            <a:spAutoFit/>
          </a:bodyPr>
          <a:lstStyle/>
          <a:p>
            <a:r>
              <a:rPr lang="tr-TR" b="1" dirty="0"/>
              <a:t>MAVİ</a:t>
            </a:r>
          </a:p>
          <a:p>
            <a:endParaRPr lang="tr-TR" dirty="0"/>
          </a:p>
          <a:p>
            <a:r>
              <a:rPr lang="tr-TR" dirty="0"/>
              <a:t>Serin / Soğuk</a:t>
            </a:r>
          </a:p>
          <a:p>
            <a:r>
              <a:rPr lang="tr-TR" dirty="0"/>
              <a:t>Güvenli</a:t>
            </a:r>
          </a:p>
          <a:p>
            <a:r>
              <a:rPr lang="tr-TR" dirty="0"/>
              <a:t>Derin</a:t>
            </a:r>
          </a:p>
          <a:p>
            <a:r>
              <a:rPr lang="tr-TR" dirty="0"/>
              <a:t>Nitrojen</a:t>
            </a:r>
            <a:endParaRPr lang="tr-TR" dirty="0"/>
          </a:p>
        </p:txBody>
      </p:sp>
      <p:sp>
        <p:nvSpPr>
          <p:cNvPr id="18" name="TextBox 17"/>
          <p:cNvSpPr txBox="1"/>
          <p:nvPr/>
        </p:nvSpPr>
        <p:spPr>
          <a:xfrm>
            <a:off x="2176461" y="2316621"/>
            <a:ext cx="3102379" cy="3693319"/>
          </a:xfrm>
          <a:prstGeom prst="rect">
            <a:avLst/>
          </a:prstGeom>
          <a:noFill/>
        </p:spPr>
        <p:txBody>
          <a:bodyPr wrap="square" rtlCol="0">
            <a:spAutoFit/>
          </a:bodyPr>
          <a:lstStyle/>
          <a:p>
            <a:r>
              <a:rPr lang="tr-TR" b="1" dirty="0"/>
              <a:t>KIRMIZI</a:t>
            </a:r>
          </a:p>
          <a:p>
            <a:endParaRPr lang="tr-TR" b="1" dirty="0"/>
          </a:p>
          <a:p>
            <a:r>
              <a:rPr lang="tr-TR" dirty="0"/>
              <a:t>Dur</a:t>
            </a:r>
          </a:p>
          <a:p>
            <a:r>
              <a:rPr lang="tr-TR" dirty="0"/>
              <a:t>Kapalı</a:t>
            </a:r>
          </a:p>
          <a:p>
            <a:r>
              <a:rPr lang="tr-TR" dirty="0"/>
              <a:t>Tehlike</a:t>
            </a:r>
          </a:p>
          <a:p>
            <a:r>
              <a:rPr lang="tr-TR" dirty="0"/>
              <a:t>Sıcak</a:t>
            </a:r>
          </a:p>
          <a:p>
            <a:r>
              <a:rPr lang="tr-TR" dirty="0"/>
              <a:t>Yüksek Basınç</a:t>
            </a:r>
          </a:p>
          <a:p>
            <a:r>
              <a:rPr lang="tr-TR" dirty="0"/>
              <a:t>Oksijen</a:t>
            </a:r>
          </a:p>
          <a:p>
            <a:r>
              <a:rPr lang="tr-TR" dirty="0"/>
              <a:t>Sığ</a:t>
            </a:r>
          </a:p>
          <a:p>
            <a:r>
              <a:rPr lang="tr-TR" dirty="0"/>
              <a:t>Para Kaybı / Zarar</a:t>
            </a:r>
          </a:p>
          <a:p>
            <a:endParaRPr lang="tr-TR" dirty="0"/>
          </a:p>
          <a:p>
            <a:r>
              <a:rPr lang="tr-TR" dirty="0"/>
              <a:t>Genelde olumsuz unsurları belirtmek ve uyarı amacıyla</a:t>
            </a:r>
          </a:p>
        </p:txBody>
      </p:sp>
    </p:spTree>
    <p:extLst>
      <p:ext uri="{BB962C8B-B14F-4D97-AF65-F5344CB8AC3E}">
        <p14:creationId xmlns:p14="http://schemas.microsoft.com/office/powerpoint/2010/main" val="107153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31</a:t>
            </a:fld>
            <a:endParaRPr lang="en-US"/>
          </a:p>
        </p:txBody>
      </p:sp>
      <p:sp>
        <p:nvSpPr>
          <p:cNvPr id="8" name="TextBox 7"/>
          <p:cNvSpPr txBox="1"/>
          <p:nvPr/>
        </p:nvSpPr>
        <p:spPr>
          <a:xfrm>
            <a:off x="1588633" y="1326319"/>
            <a:ext cx="6933437" cy="369332"/>
          </a:xfrm>
          <a:prstGeom prst="rect">
            <a:avLst/>
          </a:prstGeom>
          <a:noFill/>
        </p:spPr>
        <p:txBody>
          <a:bodyPr wrap="none" rtlCol="0">
            <a:spAutoFit/>
          </a:bodyPr>
          <a:lstStyle/>
          <a:p>
            <a:r>
              <a:rPr lang="tr-TR" b="1" dirty="0"/>
              <a:t>BAZI RENKLERİN GELENEKSELLEŞMİŞ KULLANIM ANLAMLARI</a:t>
            </a:r>
          </a:p>
        </p:txBody>
      </p:sp>
      <p:sp>
        <p:nvSpPr>
          <p:cNvPr id="21" name="TextBox 20"/>
          <p:cNvSpPr txBox="1"/>
          <p:nvPr/>
        </p:nvSpPr>
        <p:spPr>
          <a:xfrm>
            <a:off x="5389672" y="2316620"/>
            <a:ext cx="2722906" cy="923330"/>
          </a:xfrm>
          <a:prstGeom prst="rect">
            <a:avLst/>
          </a:prstGeom>
          <a:noFill/>
        </p:spPr>
        <p:txBody>
          <a:bodyPr wrap="square" rtlCol="0">
            <a:spAutoFit/>
          </a:bodyPr>
          <a:lstStyle/>
          <a:p>
            <a:r>
              <a:rPr lang="tr-TR" b="1" dirty="0"/>
              <a:t>PEMBE</a:t>
            </a:r>
          </a:p>
          <a:p>
            <a:endParaRPr lang="tr-TR" b="1" dirty="0"/>
          </a:p>
          <a:p>
            <a:r>
              <a:rPr lang="tr-TR" dirty="0"/>
              <a:t>Dişi</a:t>
            </a:r>
          </a:p>
        </p:txBody>
      </p:sp>
      <p:sp>
        <p:nvSpPr>
          <p:cNvPr id="17" name="TextBox 16"/>
          <p:cNvSpPr txBox="1"/>
          <p:nvPr/>
        </p:nvSpPr>
        <p:spPr>
          <a:xfrm>
            <a:off x="8112578" y="2316620"/>
            <a:ext cx="2722906" cy="923330"/>
          </a:xfrm>
          <a:prstGeom prst="rect">
            <a:avLst/>
          </a:prstGeom>
          <a:noFill/>
        </p:spPr>
        <p:txBody>
          <a:bodyPr wrap="square" rtlCol="0">
            <a:spAutoFit/>
          </a:bodyPr>
          <a:lstStyle/>
          <a:p>
            <a:r>
              <a:rPr lang="tr-TR" b="1" dirty="0"/>
              <a:t>GRİ</a:t>
            </a:r>
          </a:p>
          <a:p>
            <a:endParaRPr lang="tr-TR" dirty="0"/>
          </a:p>
          <a:p>
            <a:r>
              <a:rPr lang="tr-TR" dirty="0"/>
              <a:t>Kir</a:t>
            </a:r>
            <a:endParaRPr lang="tr-TR" dirty="0"/>
          </a:p>
        </p:txBody>
      </p:sp>
      <p:sp>
        <p:nvSpPr>
          <p:cNvPr id="18" name="TextBox 17"/>
          <p:cNvSpPr txBox="1"/>
          <p:nvPr/>
        </p:nvSpPr>
        <p:spPr>
          <a:xfrm>
            <a:off x="2053997" y="2316620"/>
            <a:ext cx="3102379" cy="2308324"/>
          </a:xfrm>
          <a:prstGeom prst="rect">
            <a:avLst/>
          </a:prstGeom>
          <a:noFill/>
        </p:spPr>
        <p:txBody>
          <a:bodyPr wrap="square" rtlCol="0">
            <a:spAutoFit/>
          </a:bodyPr>
          <a:lstStyle/>
          <a:p>
            <a:r>
              <a:rPr lang="tr-TR" b="1" dirty="0"/>
              <a:t>TURUNCU ve SARI</a:t>
            </a:r>
          </a:p>
          <a:p>
            <a:endParaRPr lang="tr-TR" b="1" dirty="0"/>
          </a:p>
          <a:p>
            <a:r>
              <a:rPr lang="tr-TR" dirty="0"/>
              <a:t>Kademeli Olarak Dur / Uyarı vb.</a:t>
            </a:r>
          </a:p>
          <a:p>
            <a:endParaRPr lang="tr-TR" dirty="0"/>
          </a:p>
          <a:p>
            <a:r>
              <a:rPr lang="tr-TR" dirty="0"/>
              <a:t>Genelde olumsuz unsurlara yakınsamayı belirtmek ve uyarı amacıyla</a:t>
            </a:r>
          </a:p>
        </p:txBody>
      </p:sp>
    </p:spTree>
    <p:extLst>
      <p:ext uri="{BB962C8B-B14F-4D97-AF65-F5344CB8AC3E}">
        <p14:creationId xmlns:p14="http://schemas.microsoft.com/office/powerpoint/2010/main" val="228817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32</a:t>
            </a:fld>
            <a:endParaRPr lang="en-US"/>
          </a:p>
        </p:txBody>
      </p:sp>
      <p:sp>
        <p:nvSpPr>
          <p:cNvPr id="8" name="TextBox 7"/>
          <p:cNvSpPr txBox="1"/>
          <p:nvPr/>
        </p:nvSpPr>
        <p:spPr>
          <a:xfrm>
            <a:off x="1588632" y="1326320"/>
            <a:ext cx="6995954" cy="646331"/>
          </a:xfrm>
          <a:prstGeom prst="rect">
            <a:avLst/>
          </a:prstGeom>
          <a:noFill/>
        </p:spPr>
        <p:txBody>
          <a:bodyPr wrap="none" rtlCol="0">
            <a:spAutoFit/>
          </a:bodyPr>
          <a:lstStyle/>
          <a:p>
            <a:r>
              <a:rPr lang="tr-TR" b="1" dirty="0"/>
              <a:t>BAZI RENKLERİN GELENEKSELLEŞMİŞ KULLANIM ANLAMLARI:</a:t>
            </a:r>
          </a:p>
          <a:p>
            <a:r>
              <a:rPr lang="tr-TR" b="1" dirty="0"/>
              <a:t>BAŞARILI BİR ÖRNEK</a:t>
            </a:r>
          </a:p>
        </p:txBody>
      </p:sp>
      <p:pic>
        <p:nvPicPr>
          <p:cNvPr id="2050" name="Picture 2" descr="Sağlık Bakanı Koca Kovid-19 risk haritasını paylaştı"/>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90" y="2035181"/>
            <a:ext cx="7417044" cy="417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15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33</a:t>
            </a:fld>
            <a:endParaRPr lang="en-US"/>
          </a:p>
        </p:txBody>
      </p:sp>
      <p:sp>
        <p:nvSpPr>
          <p:cNvPr id="8" name="TextBox 7"/>
          <p:cNvSpPr txBox="1"/>
          <p:nvPr/>
        </p:nvSpPr>
        <p:spPr>
          <a:xfrm>
            <a:off x="1588632" y="1326320"/>
            <a:ext cx="6995954" cy="646331"/>
          </a:xfrm>
          <a:prstGeom prst="rect">
            <a:avLst/>
          </a:prstGeom>
          <a:noFill/>
        </p:spPr>
        <p:txBody>
          <a:bodyPr wrap="none" rtlCol="0">
            <a:spAutoFit/>
          </a:bodyPr>
          <a:lstStyle/>
          <a:p>
            <a:r>
              <a:rPr lang="tr-TR" b="1" dirty="0"/>
              <a:t>BAZI RENKLERİN GELENEKSELLEŞMİŞ KULLANIM ANLAMLARI:</a:t>
            </a:r>
          </a:p>
          <a:p>
            <a:r>
              <a:rPr lang="tr-TR" b="1" dirty="0"/>
              <a:t>KÖTÜ BİR ÖRNEK</a:t>
            </a:r>
          </a:p>
        </p:txBody>
      </p:sp>
      <p:pic>
        <p:nvPicPr>
          <p:cNvPr id="1026" name="Picture 2" descr="map chart showing virus infection rates in the United States; darker shades indicate more cases, while lighter shades indicate l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2178" y="1882325"/>
            <a:ext cx="4310744" cy="43107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46466" y="5344179"/>
            <a:ext cx="3265713" cy="738664"/>
          </a:xfrm>
          <a:prstGeom prst="rect">
            <a:avLst/>
          </a:prstGeom>
        </p:spPr>
        <p:txBody>
          <a:bodyPr wrap="square">
            <a:spAutoFit/>
          </a:bodyPr>
          <a:lstStyle/>
          <a:p>
            <a:r>
              <a:rPr lang="tr-TR" sz="1400" dirty="0"/>
              <a:t>Kaynak: </a:t>
            </a:r>
            <a:r>
              <a:rPr lang="tr-TR" sz="1400" dirty="0">
                <a:hlinkClick r:id="rId3"/>
              </a:rPr>
              <a:t>https</a:t>
            </a:r>
            <a:r>
              <a:rPr lang="tr-TR" sz="1400" dirty="0">
                <a:hlinkClick r:id="rId3"/>
              </a:rPr>
              <a:t>://</a:t>
            </a:r>
            <a:r>
              <a:rPr lang="tr-TR" sz="1400" dirty="0">
                <a:hlinkClick r:id="rId3"/>
              </a:rPr>
              <a:t>online.hbs.edu/blog/post/bad-data-visualization</a:t>
            </a:r>
            <a:r>
              <a:rPr lang="tr-TR" sz="1400" dirty="0"/>
              <a:t> </a:t>
            </a:r>
            <a:endParaRPr lang="tr-TR" sz="1400" dirty="0"/>
          </a:p>
        </p:txBody>
      </p:sp>
    </p:spTree>
    <p:extLst>
      <p:ext uri="{BB962C8B-B14F-4D97-AF65-F5344CB8AC3E}">
        <p14:creationId xmlns:p14="http://schemas.microsoft.com/office/powerpoint/2010/main" val="27853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34</a:t>
            </a:fld>
            <a:endParaRPr lang="en-US"/>
          </a:p>
        </p:txBody>
      </p:sp>
      <p:sp>
        <p:nvSpPr>
          <p:cNvPr id="8" name="TextBox 7"/>
          <p:cNvSpPr txBox="1"/>
          <p:nvPr/>
        </p:nvSpPr>
        <p:spPr>
          <a:xfrm>
            <a:off x="1588633" y="1326319"/>
            <a:ext cx="3535263" cy="369332"/>
          </a:xfrm>
          <a:prstGeom prst="rect">
            <a:avLst/>
          </a:prstGeom>
          <a:noFill/>
        </p:spPr>
        <p:txBody>
          <a:bodyPr wrap="none" rtlCol="0">
            <a:spAutoFit/>
          </a:bodyPr>
          <a:lstStyle/>
          <a:p>
            <a:r>
              <a:rPr lang="tr-TR" b="1" dirty="0"/>
              <a:t>KONTRAST RENKLER TABLOSU</a:t>
            </a:r>
          </a:p>
        </p:txBody>
      </p:sp>
      <p:sp>
        <p:nvSpPr>
          <p:cNvPr id="18" name="TextBox 17"/>
          <p:cNvSpPr txBox="1"/>
          <p:nvPr/>
        </p:nvSpPr>
        <p:spPr>
          <a:xfrm>
            <a:off x="1564139" y="1476293"/>
            <a:ext cx="8271104" cy="646331"/>
          </a:xfrm>
          <a:prstGeom prst="rect">
            <a:avLst/>
          </a:prstGeom>
          <a:noFill/>
        </p:spPr>
        <p:txBody>
          <a:bodyPr wrap="square" rtlCol="0">
            <a:spAutoFit/>
          </a:bodyPr>
          <a:lstStyle/>
          <a:p>
            <a:endParaRPr lang="tr-TR" dirty="0"/>
          </a:p>
          <a:p>
            <a:r>
              <a:rPr lang="tr-TR" dirty="0"/>
              <a:t>0.40 üzerindeki değerler, kabul edilebilir (birlikte kullanılabilir) değerlerdir</a:t>
            </a:r>
          </a:p>
        </p:txBody>
      </p:sp>
      <p:pic>
        <p:nvPicPr>
          <p:cNvPr id="7" name="Picture 6"/>
          <p:cNvPicPr>
            <a:picLocks noChangeAspect="1"/>
          </p:cNvPicPr>
          <p:nvPr/>
        </p:nvPicPr>
        <p:blipFill>
          <a:blip r:embed="rId2"/>
          <a:stretch>
            <a:fillRect/>
          </a:stretch>
        </p:blipFill>
        <p:spPr>
          <a:xfrm>
            <a:off x="2424792" y="2171608"/>
            <a:ext cx="7505700" cy="4086225"/>
          </a:xfrm>
          <a:prstGeom prst="rect">
            <a:avLst/>
          </a:prstGeom>
        </p:spPr>
      </p:pic>
      <p:sp>
        <p:nvSpPr>
          <p:cNvPr id="9" name="TextBox 8"/>
          <p:cNvSpPr txBox="1"/>
          <p:nvPr/>
        </p:nvSpPr>
        <p:spPr>
          <a:xfrm>
            <a:off x="2654349" y="2727852"/>
            <a:ext cx="636713" cy="307777"/>
          </a:xfrm>
          <a:prstGeom prst="rect">
            <a:avLst/>
          </a:prstGeom>
          <a:noFill/>
        </p:spPr>
        <p:txBody>
          <a:bodyPr wrap="none" rtlCol="0">
            <a:spAutoFit/>
          </a:bodyPr>
          <a:lstStyle/>
          <a:p>
            <a:r>
              <a:rPr lang="tr-TR" sz="1400" b="1" dirty="0">
                <a:solidFill>
                  <a:schemeClr val="bg1"/>
                </a:solidFill>
              </a:rPr>
              <a:t>Siyah</a:t>
            </a:r>
            <a:endParaRPr lang="tr-TR" sz="1400" b="1" dirty="0">
              <a:solidFill>
                <a:schemeClr val="bg1"/>
              </a:solidFill>
            </a:endParaRPr>
          </a:p>
        </p:txBody>
      </p:sp>
      <p:sp>
        <p:nvSpPr>
          <p:cNvPr id="11" name="TextBox 10"/>
          <p:cNvSpPr txBox="1"/>
          <p:nvPr/>
        </p:nvSpPr>
        <p:spPr>
          <a:xfrm>
            <a:off x="3419967" y="2399756"/>
            <a:ext cx="636713" cy="307777"/>
          </a:xfrm>
          <a:prstGeom prst="rect">
            <a:avLst/>
          </a:prstGeom>
          <a:noFill/>
        </p:spPr>
        <p:txBody>
          <a:bodyPr wrap="none" rtlCol="0">
            <a:spAutoFit/>
          </a:bodyPr>
          <a:lstStyle/>
          <a:p>
            <a:r>
              <a:rPr lang="tr-TR" sz="1400" b="1" dirty="0">
                <a:solidFill>
                  <a:schemeClr val="bg1"/>
                </a:solidFill>
              </a:rPr>
              <a:t>Siyah</a:t>
            </a:r>
            <a:endParaRPr lang="tr-TR" sz="1400" b="1" dirty="0">
              <a:solidFill>
                <a:schemeClr val="bg1"/>
              </a:solidFill>
            </a:endParaRPr>
          </a:p>
        </p:txBody>
      </p:sp>
      <p:sp>
        <p:nvSpPr>
          <p:cNvPr id="12" name="TextBox 11"/>
          <p:cNvSpPr txBox="1"/>
          <p:nvPr/>
        </p:nvSpPr>
        <p:spPr>
          <a:xfrm>
            <a:off x="4011278" y="2399756"/>
            <a:ext cx="676788" cy="307777"/>
          </a:xfrm>
          <a:prstGeom prst="rect">
            <a:avLst/>
          </a:prstGeom>
          <a:noFill/>
        </p:spPr>
        <p:txBody>
          <a:bodyPr wrap="none" rtlCol="0">
            <a:spAutoFit/>
          </a:bodyPr>
          <a:lstStyle/>
          <a:p>
            <a:r>
              <a:rPr lang="tr-TR" sz="1400" b="1" dirty="0">
                <a:solidFill>
                  <a:schemeClr val="bg1"/>
                </a:solidFill>
              </a:rPr>
              <a:t>Beyaz</a:t>
            </a:r>
            <a:endParaRPr lang="tr-TR" sz="1400" b="1" dirty="0">
              <a:solidFill>
                <a:schemeClr val="bg1"/>
              </a:solidFill>
            </a:endParaRPr>
          </a:p>
        </p:txBody>
      </p:sp>
      <p:sp>
        <p:nvSpPr>
          <p:cNvPr id="13" name="TextBox 12"/>
          <p:cNvSpPr txBox="1"/>
          <p:nvPr/>
        </p:nvSpPr>
        <p:spPr>
          <a:xfrm>
            <a:off x="2634310" y="3093612"/>
            <a:ext cx="676788" cy="307777"/>
          </a:xfrm>
          <a:prstGeom prst="rect">
            <a:avLst/>
          </a:prstGeom>
          <a:noFill/>
        </p:spPr>
        <p:txBody>
          <a:bodyPr wrap="none" rtlCol="0">
            <a:spAutoFit/>
          </a:bodyPr>
          <a:lstStyle/>
          <a:p>
            <a:r>
              <a:rPr lang="tr-TR" sz="1400" b="1" dirty="0">
                <a:solidFill>
                  <a:schemeClr val="bg1"/>
                </a:solidFill>
              </a:rPr>
              <a:t>Beyaz</a:t>
            </a:r>
            <a:endParaRPr lang="tr-TR" sz="1400" b="1" dirty="0">
              <a:solidFill>
                <a:schemeClr val="bg1"/>
              </a:solidFill>
            </a:endParaRPr>
          </a:p>
        </p:txBody>
      </p:sp>
      <p:sp>
        <p:nvSpPr>
          <p:cNvPr id="14" name="TextBox 13"/>
          <p:cNvSpPr txBox="1"/>
          <p:nvPr/>
        </p:nvSpPr>
        <p:spPr>
          <a:xfrm>
            <a:off x="2582759" y="3483756"/>
            <a:ext cx="779893" cy="307777"/>
          </a:xfrm>
          <a:prstGeom prst="rect">
            <a:avLst/>
          </a:prstGeom>
          <a:noFill/>
        </p:spPr>
        <p:txBody>
          <a:bodyPr wrap="none" rtlCol="0">
            <a:spAutoFit/>
          </a:bodyPr>
          <a:lstStyle/>
          <a:p>
            <a:r>
              <a:rPr lang="tr-TR" sz="1400" b="1" dirty="0">
                <a:solidFill>
                  <a:schemeClr val="bg1"/>
                </a:solidFill>
              </a:rPr>
              <a:t>Kırmızı</a:t>
            </a:r>
            <a:endParaRPr lang="tr-TR" sz="1400" b="1" dirty="0">
              <a:solidFill>
                <a:schemeClr val="bg1"/>
              </a:solidFill>
            </a:endParaRPr>
          </a:p>
        </p:txBody>
      </p:sp>
      <p:sp>
        <p:nvSpPr>
          <p:cNvPr id="15" name="TextBox 14"/>
          <p:cNvSpPr txBox="1"/>
          <p:nvPr/>
        </p:nvSpPr>
        <p:spPr>
          <a:xfrm>
            <a:off x="4631111" y="2399756"/>
            <a:ext cx="779893" cy="307777"/>
          </a:xfrm>
          <a:prstGeom prst="rect">
            <a:avLst/>
          </a:prstGeom>
          <a:noFill/>
        </p:spPr>
        <p:txBody>
          <a:bodyPr wrap="none" rtlCol="0">
            <a:spAutoFit/>
          </a:bodyPr>
          <a:lstStyle/>
          <a:p>
            <a:r>
              <a:rPr lang="tr-TR" sz="1400" b="1" dirty="0">
                <a:solidFill>
                  <a:schemeClr val="bg1"/>
                </a:solidFill>
              </a:rPr>
              <a:t>Kırmızı</a:t>
            </a:r>
            <a:endParaRPr lang="tr-TR" sz="1400" b="1" dirty="0">
              <a:solidFill>
                <a:schemeClr val="bg1"/>
              </a:solidFill>
            </a:endParaRPr>
          </a:p>
        </p:txBody>
      </p:sp>
      <p:sp>
        <p:nvSpPr>
          <p:cNvPr id="16" name="TextBox 15"/>
          <p:cNvSpPr txBox="1"/>
          <p:nvPr/>
        </p:nvSpPr>
        <p:spPr>
          <a:xfrm>
            <a:off x="5385054" y="2399756"/>
            <a:ext cx="556434" cy="307777"/>
          </a:xfrm>
          <a:prstGeom prst="rect">
            <a:avLst/>
          </a:prstGeom>
          <a:noFill/>
        </p:spPr>
        <p:txBody>
          <a:bodyPr wrap="none" rtlCol="0">
            <a:spAutoFit/>
          </a:bodyPr>
          <a:lstStyle/>
          <a:p>
            <a:r>
              <a:rPr lang="tr-TR" sz="1400" b="1" dirty="0">
                <a:solidFill>
                  <a:schemeClr val="bg1"/>
                </a:solidFill>
              </a:rPr>
              <a:t>Yeşil</a:t>
            </a:r>
            <a:endParaRPr lang="tr-TR" sz="1400" b="1" dirty="0">
              <a:solidFill>
                <a:schemeClr val="bg1"/>
              </a:solidFill>
            </a:endParaRPr>
          </a:p>
        </p:txBody>
      </p:sp>
      <p:sp>
        <p:nvSpPr>
          <p:cNvPr id="17" name="TextBox 16"/>
          <p:cNvSpPr txBox="1"/>
          <p:nvPr/>
        </p:nvSpPr>
        <p:spPr>
          <a:xfrm>
            <a:off x="2694487" y="3867804"/>
            <a:ext cx="556434" cy="307777"/>
          </a:xfrm>
          <a:prstGeom prst="rect">
            <a:avLst/>
          </a:prstGeom>
          <a:noFill/>
        </p:spPr>
        <p:txBody>
          <a:bodyPr wrap="none" rtlCol="0">
            <a:spAutoFit/>
          </a:bodyPr>
          <a:lstStyle/>
          <a:p>
            <a:r>
              <a:rPr lang="tr-TR" sz="1400" b="1" dirty="0">
                <a:solidFill>
                  <a:schemeClr val="bg1"/>
                </a:solidFill>
              </a:rPr>
              <a:t>Yeşil</a:t>
            </a:r>
            <a:endParaRPr lang="tr-TR" sz="1400" b="1" dirty="0">
              <a:solidFill>
                <a:schemeClr val="bg1"/>
              </a:solidFill>
            </a:endParaRPr>
          </a:p>
        </p:txBody>
      </p:sp>
      <p:sp>
        <p:nvSpPr>
          <p:cNvPr id="19" name="TextBox 18"/>
          <p:cNvSpPr txBox="1"/>
          <p:nvPr/>
        </p:nvSpPr>
        <p:spPr>
          <a:xfrm>
            <a:off x="2671982" y="4276236"/>
            <a:ext cx="601447" cy="307777"/>
          </a:xfrm>
          <a:prstGeom prst="rect">
            <a:avLst/>
          </a:prstGeom>
          <a:noFill/>
        </p:spPr>
        <p:txBody>
          <a:bodyPr wrap="none" rtlCol="0">
            <a:spAutoFit/>
          </a:bodyPr>
          <a:lstStyle/>
          <a:p>
            <a:r>
              <a:rPr lang="tr-TR" sz="1400" b="1" dirty="0">
                <a:solidFill>
                  <a:schemeClr val="bg1"/>
                </a:solidFill>
              </a:rPr>
              <a:t>Mavi</a:t>
            </a:r>
            <a:endParaRPr lang="tr-TR" sz="1400" b="1" dirty="0">
              <a:solidFill>
                <a:schemeClr val="bg1"/>
              </a:solidFill>
            </a:endParaRPr>
          </a:p>
        </p:txBody>
      </p:sp>
      <p:sp>
        <p:nvSpPr>
          <p:cNvPr id="20" name="TextBox 19"/>
          <p:cNvSpPr txBox="1"/>
          <p:nvPr/>
        </p:nvSpPr>
        <p:spPr>
          <a:xfrm>
            <a:off x="6029055" y="2399756"/>
            <a:ext cx="601447" cy="307777"/>
          </a:xfrm>
          <a:prstGeom prst="rect">
            <a:avLst/>
          </a:prstGeom>
          <a:noFill/>
        </p:spPr>
        <p:txBody>
          <a:bodyPr wrap="none" rtlCol="0">
            <a:spAutoFit/>
          </a:bodyPr>
          <a:lstStyle/>
          <a:p>
            <a:r>
              <a:rPr lang="tr-TR" sz="1400" b="1" dirty="0">
                <a:solidFill>
                  <a:schemeClr val="bg1"/>
                </a:solidFill>
              </a:rPr>
              <a:t>Mavi</a:t>
            </a:r>
            <a:endParaRPr lang="tr-TR" sz="1400" b="1" dirty="0">
              <a:solidFill>
                <a:schemeClr val="bg1"/>
              </a:solidFill>
            </a:endParaRPr>
          </a:p>
        </p:txBody>
      </p:sp>
      <p:sp>
        <p:nvSpPr>
          <p:cNvPr id="21" name="TextBox 20"/>
          <p:cNvSpPr txBox="1"/>
          <p:nvPr/>
        </p:nvSpPr>
        <p:spPr>
          <a:xfrm>
            <a:off x="6620366" y="2399756"/>
            <a:ext cx="567784" cy="307777"/>
          </a:xfrm>
          <a:prstGeom prst="rect">
            <a:avLst/>
          </a:prstGeom>
          <a:noFill/>
        </p:spPr>
        <p:txBody>
          <a:bodyPr wrap="none" rtlCol="0">
            <a:spAutoFit/>
          </a:bodyPr>
          <a:lstStyle/>
          <a:p>
            <a:r>
              <a:rPr lang="tr-TR" sz="1400" b="1" dirty="0">
                <a:solidFill>
                  <a:schemeClr val="bg1"/>
                </a:solidFill>
              </a:rPr>
              <a:t>Çivit</a:t>
            </a:r>
            <a:endParaRPr lang="tr-TR" sz="1400" b="1" dirty="0">
              <a:solidFill>
                <a:schemeClr val="bg1"/>
              </a:solidFill>
            </a:endParaRPr>
          </a:p>
        </p:txBody>
      </p:sp>
      <p:sp>
        <p:nvSpPr>
          <p:cNvPr id="22" name="TextBox 21"/>
          <p:cNvSpPr txBox="1"/>
          <p:nvPr/>
        </p:nvSpPr>
        <p:spPr>
          <a:xfrm>
            <a:off x="2579359" y="5007756"/>
            <a:ext cx="786690" cy="307777"/>
          </a:xfrm>
          <a:prstGeom prst="rect">
            <a:avLst/>
          </a:prstGeom>
          <a:noFill/>
        </p:spPr>
        <p:txBody>
          <a:bodyPr wrap="none" rtlCol="0">
            <a:spAutoFit/>
          </a:bodyPr>
          <a:lstStyle/>
          <a:p>
            <a:r>
              <a:rPr lang="tr-TR" sz="1400" b="1" dirty="0">
                <a:solidFill>
                  <a:schemeClr val="bg1"/>
                </a:solidFill>
              </a:rPr>
              <a:t>Eflatun</a:t>
            </a:r>
            <a:endParaRPr lang="tr-TR" sz="1400" b="1" dirty="0">
              <a:solidFill>
                <a:schemeClr val="bg1"/>
              </a:solidFill>
            </a:endParaRPr>
          </a:p>
        </p:txBody>
      </p:sp>
      <p:sp>
        <p:nvSpPr>
          <p:cNvPr id="23" name="TextBox 22"/>
          <p:cNvSpPr txBox="1"/>
          <p:nvPr/>
        </p:nvSpPr>
        <p:spPr>
          <a:xfrm>
            <a:off x="7272638" y="2399756"/>
            <a:ext cx="786690" cy="307777"/>
          </a:xfrm>
          <a:prstGeom prst="rect">
            <a:avLst/>
          </a:prstGeom>
          <a:noFill/>
        </p:spPr>
        <p:txBody>
          <a:bodyPr wrap="none" rtlCol="0">
            <a:spAutoFit/>
          </a:bodyPr>
          <a:lstStyle/>
          <a:p>
            <a:r>
              <a:rPr lang="tr-TR" sz="1400" b="1" dirty="0">
                <a:solidFill>
                  <a:schemeClr val="bg1"/>
                </a:solidFill>
              </a:rPr>
              <a:t>Eflatun</a:t>
            </a:r>
            <a:endParaRPr lang="tr-TR" sz="1400" b="1" dirty="0">
              <a:solidFill>
                <a:schemeClr val="bg1"/>
              </a:solidFill>
            </a:endParaRPr>
          </a:p>
        </p:txBody>
      </p:sp>
      <p:sp>
        <p:nvSpPr>
          <p:cNvPr id="24" name="TextBox 23"/>
          <p:cNvSpPr txBox="1"/>
          <p:nvPr/>
        </p:nvSpPr>
        <p:spPr>
          <a:xfrm>
            <a:off x="2688812" y="4623708"/>
            <a:ext cx="567784" cy="307777"/>
          </a:xfrm>
          <a:prstGeom prst="rect">
            <a:avLst/>
          </a:prstGeom>
          <a:noFill/>
        </p:spPr>
        <p:txBody>
          <a:bodyPr wrap="none" rtlCol="0">
            <a:spAutoFit/>
          </a:bodyPr>
          <a:lstStyle/>
          <a:p>
            <a:r>
              <a:rPr lang="tr-TR" sz="1400" b="1" dirty="0">
                <a:solidFill>
                  <a:schemeClr val="bg1"/>
                </a:solidFill>
              </a:rPr>
              <a:t>Çivit</a:t>
            </a:r>
            <a:endParaRPr lang="tr-TR" sz="1400" b="1" dirty="0">
              <a:solidFill>
                <a:schemeClr val="bg1"/>
              </a:solidFill>
            </a:endParaRPr>
          </a:p>
        </p:txBody>
      </p:sp>
      <p:sp>
        <p:nvSpPr>
          <p:cNvPr id="25" name="TextBox 24"/>
          <p:cNvSpPr txBox="1"/>
          <p:nvPr/>
        </p:nvSpPr>
        <p:spPr>
          <a:xfrm>
            <a:off x="2536046" y="5365244"/>
            <a:ext cx="873316" cy="307777"/>
          </a:xfrm>
          <a:prstGeom prst="rect">
            <a:avLst/>
          </a:prstGeom>
          <a:noFill/>
        </p:spPr>
        <p:txBody>
          <a:bodyPr wrap="none" rtlCol="0">
            <a:spAutoFit/>
          </a:bodyPr>
          <a:lstStyle/>
          <a:p>
            <a:r>
              <a:rPr lang="tr-TR" sz="1400" b="1" dirty="0">
                <a:solidFill>
                  <a:schemeClr val="bg1"/>
                </a:solidFill>
              </a:rPr>
              <a:t>Turuncu</a:t>
            </a:r>
            <a:endParaRPr lang="tr-TR" sz="1400" b="1" dirty="0">
              <a:solidFill>
                <a:schemeClr val="bg1"/>
              </a:solidFill>
            </a:endParaRPr>
          </a:p>
        </p:txBody>
      </p:sp>
      <p:sp>
        <p:nvSpPr>
          <p:cNvPr id="26" name="TextBox 25"/>
          <p:cNvSpPr txBox="1"/>
          <p:nvPr/>
        </p:nvSpPr>
        <p:spPr>
          <a:xfrm>
            <a:off x="8119982" y="2399756"/>
            <a:ext cx="873316" cy="307777"/>
          </a:xfrm>
          <a:prstGeom prst="rect">
            <a:avLst/>
          </a:prstGeom>
          <a:noFill/>
        </p:spPr>
        <p:txBody>
          <a:bodyPr wrap="none" rtlCol="0">
            <a:spAutoFit/>
          </a:bodyPr>
          <a:lstStyle/>
          <a:p>
            <a:r>
              <a:rPr lang="tr-TR" sz="1400" b="1" dirty="0">
                <a:solidFill>
                  <a:schemeClr val="bg1"/>
                </a:solidFill>
              </a:rPr>
              <a:t>Turuncu</a:t>
            </a:r>
            <a:endParaRPr lang="tr-TR" sz="1400" b="1" dirty="0">
              <a:solidFill>
                <a:schemeClr val="bg1"/>
              </a:solidFill>
            </a:endParaRPr>
          </a:p>
        </p:txBody>
      </p:sp>
      <p:sp>
        <p:nvSpPr>
          <p:cNvPr id="27" name="TextBox 26"/>
          <p:cNvSpPr txBox="1"/>
          <p:nvPr/>
        </p:nvSpPr>
        <p:spPr>
          <a:xfrm>
            <a:off x="9077055" y="2399756"/>
            <a:ext cx="505267" cy="307777"/>
          </a:xfrm>
          <a:prstGeom prst="rect">
            <a:avLst/>
          </a:prstGeom>
          <a:noFill/>
        </p:spPr>
        <p:txBody>
          <a:bodyPr wrap="none" rtlCol="0">
            <a:spAutoFit/>
          </a:bodyPr>
          <a:lstStyle/>
          <a:p>
            <a:r>
              <a:rPr lang="tr-TR" sz="1400" b="1" dirty="0">
                <a:solidFill>
                  <a:schemeClr val="bg1"/>
                </a:solidFill>
              </a:rPr>
              <a:t>Sarı</a:t>
            </a:r>
            <a:endParaRPr lang="tr-TR" sz="1400" b="1" dirty="0">
              <a:solidFill>
                <a:schemeClr val="bg1"/>
              </a:solidFill>
            </a:endParaRPr>
          </a:p>
        </p:txBody>
      </p:sp>
      <p:sp>
        <p:nvSpPr>
          <p:cNvPr id="28" name="TextBox 27"/>
          <p:cNvSpPr txBox="1"/>
          <p:nvPr/>
        </p:nvSpPr>
        <p:spPr>
          <a:xfrm>
            <a:off x="2720072" y="5745372"/>
            <a:ext cx="505267" cy="307777"/>
          </a:xfrm>
          <a:prstGeom prst="rect">
            <a:avLst/>
          </a:prstGeom>
          <a:noFill/>
        </p:spPr>
        <p:txBody>
          <a:bodyPr wrap="none" rtlCol="0">
            <a:spAutoFit/>
          </a:bodyPr>
          <a:lstStyle/>
          <a:p>
            <a:r>
              <a:rPr lang="tr-TR" sz="1400" b="1" dirty="0">
                <a:solidFill>
                  <a:schemeClr val="bg1"/>
                </a:solidFill>
              </a:rPr>
              <a:t>Sarı</a:t>
            </a:r>
            <a:endParaRPr lang="tr-TR" sz="1400" b="1" dirty="0">
              <a:solidFill>
                <a:schemeClr val="bg1"/>
              </a:solidFill>
            </a:endParaRPr>
          </a:p>
        </p:txBody>
      </p:sp>
    </p:spTree>
    <p:extLst>
      <p:ext uri="{BB962C8B-B14F-4D97-AF65-F5344CB8AC3E}">
        <p14:creationId xmlns:p14="http://schemas.microsoft.com/office/powerpoint/2010/main" val="124411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8131" y="1725178"/>
            <a:ext cx="7254649" cy="4638951"/>
          </a:xfrm>
          <a:prstGeom prst="rect">
            <a:avLst/>
          </a:prstGeom>
        </p:spPr>
      </p:pic>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35</a:t>
            </a:fld>
            <a:endParaRPr lang="en-US"/>
          </a:p>
        </p:txBody>
      </p:sp>
      <p:sp>
        <p:nvSpPr>
          <p:cNvPr id="8" name="TextBox 7"/>
          <p:cNvSpPr txBox="1"/>
          <p:nvPr/>
        </p:nvSpPr>
        <p:spPr>
          <a:xfrm>
            <a:off x="1588633" y="1326319"/>
            <a:ext cx="3535263" cy="369332"/>
          </a:xfrm>
          <a:prstGeom prst="rect">
            <a:avLst/>
          </a:prstGeom>
          <a:noFill/>
        </p:spPr>
        <p:txBody>
          <a:bodyPr wrap="none" rtlCol="0">
            <a:spAutoFit/>
          </a:bodyPr>
          <a:lstStyle/>
          <a:p>
            <a:r>
              <a:rPr lang="tr-TR" b="1" dirty="0"/>
              <a:t>KONTRAST RENKLER TABLOSU</a:t>
            </a:r>
          </a:p>
        </p:txBody>
      </p:sp>
      <p:sp>
        <p:nvSpPr>
          <p:cNvPr id="18" name="TextBox 17"/>
          <p:cNvSpPr txBox="1"/>
          <p:nvPr/>
        </p:nvSpPr>
        <p:spPr>
          <a:xfrm>
            <a:off x="3397087" y="2074341"/>
            <a:ext cx="645661" cy="307777"/>
          </a:xfrm>
          <a:prstGeom prst="rect">
            <a:avLst/>
          </a:prstGeom>
          <a:noFill/>
        </p:spPr>
        <p:txBody>
          <a:bodyPr wrap="square" rtlCol="0">
            <a:spAutoFit/>
          </a:bodyPr>
          <a:lstStyle/>
          <a:p>
            <a:pPr algn="ctr"/>
            <a:r>
              <a:rPr lang="tr-TR" sz="1400" b="1" dirty="0"/>
              <a:t>Siyah</a:t>
            </a:r>
          </a:p>
        </p:txBody>
      </p:sp>
      <p:sp>
        <p:nvSpPr>
          <p:cNvPr id="10" name="TextBox 9"/>
          <p:cNvSpPr txBox="1"/>
          <p:nvPr/>
        </p:nvSpPr>
        <p:spPr>
          <a:xfrm>
            <a:off x="4161804" y="2079787"/>
            <a:ext cx="645661" cy="307777"/>
          </a:xfrm>
          <a:prstGeom prst="rect">
            <a:avLst/>
          </a:prstGeom>
          <a:noFill/>
        </p:spPr>
        <p:txBody>
          <a:bodyPr wrap="square" rtlCol="0">
            <a:spAutoFit/>
          </a:bodyPr>
          <a:lstStyle/>
          <a:p>
            <a:pPr algn="ctr"/>
            <a:r>
              <a:rPr lang="tr-TR" sz="1400" b="1" dirty="0"/>
              <a:t>Siyah</a:t>
            </a:r>
          </a:p>
        </p:txBody>
      </p:sp>
      <p:sp>
        <p:nvSpPr>
          <p:cNvPr id="11" name="TextBox 10"/>
          <p:cNvSpPr txBox="1"/>
          <p:nvPr/>
        </p:nvSpPr>
        <p:spPr>
          <a:xfrm>
            <a:off x="5000004" y="2077065"/>
            <a:ext cx="645661" cy="307777"/>
          </a:xfrm>
          <a:prstGeom prst="rect">
            <a:avLst/>
          </a:prstGeom>
          <a:noFill/>
        </p:spPr>
        <p:txBody>
          <a:bodyPr wrap="square" rtlCol="0">
            <a:spAutoFit/>
          </a:bodyPr>
          <a:lstStyle/>
          <a:p>
            <a:pPr algn="ctr"/>
            <a:r>
              <a:rPr lang="tr-TR" sz="1400" b="1" dirty="0"/>
              <a:t>Siyah</a:t>
            </a:r>
          </a:p>
        </p:txBody>
      </p:sp>
      <p:sp>
        <p:nvSpPr>
          <p:cNvPr id="12" name="TextBox 11"/>
          <p:cNvSpPr txBox="1"/>
          <p:nvPr/>
        </p:nvSpPr>
        <p:spPr>
          <a:xfrm>
            <a:off x="5767446" y="2077065"/>
            <a:ext cx="645661" cy="307777"/>
          </a:xfrm>
          <a:prstGeom prst="rect">
            <a:avLst/>
          </a:prstGeom>
          <a:noFill/>
        </p:spPr>
        <p:txBody>
          <a:bodyPr wrap="square" rtlCol="0">
            <a:spAutoFit/>
          </a:bodyPr>
          <a:lstStyle/>
          <a:p>
            <a:pPr algn="ctr"/>
            <a:r>
              <a:rPr lang="tr-TR" sz="1400" b="1" dirty="0"/>
              <a:t>Siyah</a:t>
            </a:r>
          </a:p>
        </p:txBody>
      </p:sp>
      <p:sp>
        <p:nvSpPr>
          <p:cNvPr id="13" name="TextBox 12"/>
          <p:cNvSpPr txBox="1"/>
          <p:nvPr/>
        </p:nvSpPr>
        <p:spPr>
          <a:xfrm>
            <a:off x="6559385" y="2068903"/>
            <a:ext cx="645661" cy="307777"/>
          </a:xfrm>
          <a:prstGeom prst="rect">
            <a:avLst/>
          </a:prstGeom>
          <a:noFill/>
        </p:spPr>
        <p:txBody>
          <a:bodyPr wrap="square" rtlCol="0">
            <a:spAutoFit/>
          </a:bodyPr>
          <a:lstStyle/>
          <a:p>
            <a:pPr algn="ctr"/>
            <a:r>
              <a:rPr lang="tr-TR" sz="1400" b="1" dirty="0"/>
              <a:t>Siyah</a:t>
            </a:r>
          </a:p>
        </p:txBody>
      </p:sp>
      <p:sp>
        <p:nvSpPr>
          <p:cNvPr id="14" name="TextBox 13"/>
          <p:cNvSpPr txBox="1"/>
          <p:nvPr/>
        </p:nvSpPr>
        <p:spPr>
          <a:xfrm>
            <a:off x="7367648" y="2077065"/>
            <a:ext cx="645661" cy="307777"/>
          </a:xfrm>
          <a:prstGeom prst="rect">
            <a:avLst/>
          </a:prstGeom>
          <a:noFill/>
        </p:spPr>
        <p:txBody>
          <a:bodyPr wrap="square" rtlCol="0">
            <a:spAutoFit/>
          </a:bodyPr>
          <a:lstStyle/>
          <a:p>
            <a:pPr algn="ctr"/>
            <a:r>
              <a:rPr lang="tr-TR" sz="1400" b="1" dirty="0"/>
              <a:t>Siyah</a:t>
            </a:r>
          </a:p>
        </p:txBody>
      </p:sp>
      <p:sp>
        <p:nvSpPr>
          <p:cNvPr id="15" name="TextBox 14"/>
          <p:cNvSpPr txBox="1"/>
          <p:nvPr/>
        </p:nvSpPr>
        <p:spPr>
          <a:xfrm>
            <a:off x="8135094" y="2077068"/>
            <a:ext cx="645661" cy="307777"/>
          </a:xfrm>
          <a:prstGeom prst="rect">
            <a:avLst/>
          </a:prstGeom>
          <a:noFill/>
        </p:spPr>
        <p:txBody>
          <a:bodyPr wrap="square" rtlCol="0">
            <a:spAutoFit/>
          </a:bodyPr>
          <a:lstStyle/>
          <a:p>
            <a:pPr algn="ctr"/>
            <a:r>
              <a:rPr lang="tr-TR" sz="1400" b="1" dirty="0"/>
              <a:t>Siyah</a:t>
            </a:r>
          </a:p>
        </p:txBody>
      </p:sp>
      <p:sp>
        <p:nvSpPr>
          <p:cNvPr id="16" name="TextBox 15"/>
          <p:cNvSpPr txBox="1"/>
          <p:nvPr/>
        </p:nvSpPr>
        <p:spPr>
          <a:xfrm>
            <a:off x="8943361" y="2068902"/>
            <a:ext cx="645661" cy="307777"/>
          </a:xfrm>
          <a:prstGeom prst="rect">
            <a:avLst/>
          </a:prstGeom>
          <a:noFill/>
        </p:spPr>
        <p:txBody>
          <a:bodyPr wrap="square" rtlCol="0">
            <a:spAutoFit/>
          </a:bodyPr>
          <a:lstStyle/>
          <a:p>
            <a:pPr algn="ctr"/>
            <a:r>
              <a:rPr lang="tr-TR" sz="1400" b="1" dirty="0"/>
              <a:t>Siyah</a:t>
            </a:r>
          </a:p>
        </p:txBody>
      </p:sp>
      <p:sp>
        <p:nvSpPr>
          <p:cNvPr id="17" name="TextBox 16"/>
          <p:cNvSpPr txBox="1"/>
          <p:nvPr/>
        </p:nvSpPr>
        <p:spPr>
          <a:xfrm>
            <a:off x="2536372" y="2507053"/>
            <a:ext cx="700824" cy="307777"/>
          </a:xfrm>
          <a:prstGeom prst="rect">
            <a:avLst/>
          </a:prstGeom>
          <a:noFill/>
        </p:spPr>
        <p:txBody>
          <a:bodyPr wrap="square" rtlCol="0">
            <a:spAutoFit/>
          </a:bodyPr>
          <a:lstStyle/>
          <a:p>
            <a:pPr algn="ctr"/>
            <a:r>
              <a:rPr lang="tr-TR" sz="1400" b="1" dirty="0">
                <a:solidFill>
                  <a:schemeClr val="bg1"/>
                </a:solidFill>
              </a:rPr>
              <a:t>Beyaz</a:t>
            </a:r>
          </a:p>
        </p:txBody>
      </p:sp>
      <p:sp>
        <p:nvSpPr>
          <p:cNvPr id="19" name="TextBox 18"/>
          <p:cNvSpPr txBox="1"/>
          <p:nvPr/>
        </p:nvSpPr>
        <p:spPr>
          <a:xfrm>
            <a:off x="4099888" y="2509776"/>
            <a:ext cx="737513" cy="307777"/>
          </a:xfrm>
          <a:prstGeom prst="rect">
            <a:avLst/>
          </a:prstGeom>
          <a:noFill/>
        </p:spPr>
        <p:txBody>
          <a:bodyPr wrap="square" rtlCol="0">
            <a:spAutoFit/>
          </a:bodyPr>
          <a:lstStyle/>
          <a:p>
            <a:pPr algn="ctr"/>
            <a:r>
              <a:rPr lang="tr-TR" sz="1400" b="1" dirty="0">
                <a:solidFill>
                  <a:schemeClr val="bg1"/>
                </a:solidFill>
              </a:rPr>
              <a:t>Beyaz</a:t>
            </a:r>
          </a:p>
        </p:txBody>
      </p:sp>
      <p:sp>
        <p:nvSpPr>
          <p:cNvPr id="20" name="TextBox 19"/>
          <p:cNvSpPr txBox="1"/>
          <p:nvPr/>
        </p:nvSpPr>
        <p:spPr>
          <a:xfrm>
            <a:off x="4878954" y="2507054"/>
            <a:ext cx="772155" cy="307777"/>
          </a:xfrm>
          <a:prstGeom prst="rect">
            <a:avLst/>
          </a:prstGeom>
          <a:noFill/>
        </p:spPr>
        <p:txBody>
          <a:bodyPr wrap="square" rtlCol="0">
            <a:spAutoFit/>
          </a:bodyPr>
          <a:lstStyle/>
          <a:p>
            <a:pPr algn="ctr"/>
            <a:r>
              <a:rPr lang="tr-TR" sz="1400" b="1" dirty="0">
                <a:solidFill>
                  <a:schemeClr val="bg1"/>
                </a:solidFill>
              </a:rPr>
              <a:t>Beyaz</a:t>
            </a:r>
          </a:p>
        </p:txBody>
      </p:sp>
      <p:sp>
        <p:nvSpPr>
          <p:cNvPr id="21" name="TextBox 20"/>
          <p:cNvSpPr txBox="1"/>
          <p:nvPr/>
        </p:nvSpPr>
        <p:spPr>
          <a:xfrm>
            <a:off x="5726626" y="2507054"/>
            <a:ext cx="691925" cy="307777"/>
          </a:xfrm>
          <a:prstGeom prst="rect">
            <a:avLst/>
          </a:prstGeom>
          <a:noFill/>
        </p:spPr>
        <p:txBody>
          <a:bodyPr wrap="square" rtlCol="0">
            <a:spAutoFit/>
          </a:bodyPr>
          <a:lstStyle/>
          <a:p>
            <a:pPr algn="ctr"/>
            <a:r>
              <a:rPr lang="tr-TR" sz="1400" b="1" dirty="0">
                <a:solidFill>
                  <a:schemeClr val="bg1"/>
                </a:solidFill>
              </a:rPr>
              <a:t>Beyaz</a:t>
            </a:r>
          </a:p>
        </p:txBody>
      </p:sp>
      <p:sp>
        <p:nvSpPr>
          <p:cNvPr id="22" name="TextBox 21"/>
          <p:cNvSpPr txBox="1"/>
          <p:nvPr/>
        </p:nvSpPr>
        <p:spPr>
          <a:xfrm>
            <a:off x="6494068" y="2498892"/>
            <a:ext cx="716422" cy="307777"/>
          </a:xfrm>
          <a:prstGeom prst="rect">
            <a:avLst/>
          </a:prstGeom>
          <a:noFill/>
        </p:spPr>
        <p:txBody>
          <a:bodyPr wrap="square" rtlCol="0">
            <a:spAutoFit/>
          </a:bodyPr>
          <a:lstStyle/>
          <a:p>
            <a:pPr algn="ctr"/>
            <a:r>
              <a:rPr lang="tr-TR" sz="1400" b="1" dirty="0">
                <a:solidFill>
                  <a:schemeClr val="bg1"/>
                </a:solidFill>
              </a:rPr>
              <a:t>Beyaz</a:t>
            </a:r>
          </a:p>
        </p:txBody>
      </p:sp>
      <p:sp>
        <p:nvSpPr>
          <p:cNvPr id="23" name="TextBox 22"/>
          <p:cNvSpPr txBox="1"/>
          <p:nvPr/>
        </p:nvSpPr>
        <p:spPr>
          <a:xfrm>
            <a:off x="7326830" y="2507054"/>
            <a:ext cx="691923" cy="307777"/>
          </a:xfrm>
          <a:prstGeom prst="rect">
            <a:avLst/>
          </a:prstGeom>
          <a:noFill/>
        </p:spPr>
        <p:txBody>
          <a:bodyPr wrap="square" rtlCol="0">
            <a:spAutoFit/>
          </a:bodyPr>
          <a:lstStyle/>
          <a:p>
            <a:pPr algn="ctr"/>
            <a:r>
              <a:rPr lang="tr-TR" sz="1400" b="1" dirty="0">
                <a:solidFill>
                  <a:schemeClr val="bg1"/>
                </a:solidFill>
              </a:rPr>
              <a:t>Beyaz</a:t>
            </a:r>
          </a:p>
        </p:txBody>
      </p:sp>
      <p:sp>
        <p:nvSpPr>
          <p:cNvPr id="24" name="TextBox 23"/>
          <p:cNvSpPr txBox="1"/>
          <p:nvPr/>
        </p:nvSpPr>
        <p:spPr>
          <a:xfrm>
            <a:off x="8094273" y="2507057"/>
            <a:ext cx="691926" cy="307777"/>
          </a:xfrm>
          <a:prstGeom prst="rect">
            <a:avLst/>
          </a:prstGeom>
          <a:noFill/>
        </p:spPr>
        <p:txBody>
          <a:bodyPr wrap="square" rtlCol="0">
            <a:spAutoFit/>
          </a:bodyPr>
          <a:lstStyle/>
          <a:p>
            <a:pPr algn="ctr"/>
            <a:r>
              <a:rPr lang="tr-TR" sz="1400" b="1" dirty="0">
                <a:solidFill>
                  <a:schemeClr val="bg1"/>
                </a:solidFill>
              </a:rPr>
              <a:t>Beyaz</a:t>
            </a:r>
          </a:p>
        </p:txBody>
      </p:sp>
      <p:sp>
        <p:nvSpPr>
          <p:cNvPr id="25" name="TextBox 24"/>
          <p:cNvSpPr txBox="1"/>
          <p:nvPr/>
        </p:nvSpPr>
        <p:spPr>
          <a:xfrm>
            <a:off x="8886214" y="2507055"/>
            <a:ext cx="708252" cy="307777"/>
          </a:xfrm>
          <a:prstGeom prst="rect">
            <a:avLst/>
          </a:prstGeom>
          <a:noFill/>
        </p:spPr>
        <p:txBody>
          <a:bodyPr wrap="square" rtlCol="0">
            <a:spAutoFit/>
          </a:bodyPr>
          <a:lstStyle/>
          <a:p>
            <a:pPr algn="ctr"/>
            <a:r>
              <a:rPr lang="tr-TR" sz="1400" b="1" dirty="0">
                <a:solidFill>
                  <a:schemeClr val="bg1"/>
                </a:solidFill>
              </a:rPr>
              <a:t>Beyaz</a:t>
            </a:r>
          </a:p>
        </p:txBody>
      </p:sp>
      <p:sp>
        <p:nvSpPr>
          <p:cNvPr id="26" name="TextBox 25"/>
          <p:cNvSpPr txBox="1"/>
          <p:nvPr/>
        </p:nvSpPr>
        <p:spPr>
          <a:xfrm>
            <a:off x="2507115" y="3002351"/>
            <a:ext cx="800839"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27" name="TextBox 26"/>
          <p:cNvSpPr txBox="1"/>
          <p:nvPr/>
        </p:nvSpPr>
        <p:spPr>
          <a:xfrm>
            <a:off x="3307954" y="2994190"/>
            <a:ext cx="774884"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28" name="TextBox 27"/>
          <p:cNvSpPr txBox="1"/>
          <p:nvPr/>
        </p:nvSpPr>
        <p:spPr>
          <a:xfrm>
            <a:off x="4864616" y="3002352"/>
            <a:ext cx="808266"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29" name="TextBox 28"/>
          <p:cNvSpPr txBox="1"/>
          <p:nvPr/>
        </p:nvSpPr>
        <p:spPr>
          <a:xfrm>
            <a:off x="5648380" y="3002352"/>
            <a:ext cx="791944"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30" name="TextBox 29"/>
          <p:cNvSpPr txBox="1"/>
          <p:nvPr/>
        </p:nvSpPr>
        <p:spPr>
          <a:xfrm>
            <a:off x="6489309" y="2994190"/>
            <a:ext cx="791939"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31" name="TextBox 30"/>
          <p:cNvSpPr txBox="1"/>
          <p:nvPr/>
        </p:nvSpPr>
        <p:spPr>
          <a:xfrm>
            <a:off x="7256751" y="3002352"/>
            <a:ext cx="783775"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32" name="TextBox 31"/>
          <p:cNvSpPr txBox="1"/>
          <p:nvPr/>
        </p:nvSpPr>
        <p:spPr>
          <a:xfrm>
            <a:off x="8045964" y="3002355"/>
            <a:ext cx="794664"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33" name="TextBox 32"/>
          <p:cNvSpPr txBox="1"/>
          <p:nvPr/>
        </p:nvSpPr>
        <p:spPr>
          <a:xfrm>
            <a:off x="8861669" y="3002353"/>
            <a:ext cx="795390" cy="307777"/>
          </a:xfrm>
          <a:prstGeom prst="rect">
            <a:avLst/>
          </a:prstGeom>
          <a:noFill/>
        </p:spPr>
        <p:txBody>
          <a:bodyPr wrap="square" rtlCol="0">
            <a:spAutoFit/>
          </a:bodyPr>
          <a:lstStyle/>
          <a:p>
            <a:pPr algn="ctr"/>
            <a:r>
              <a:rPr lang="tr-TR" sz="1400" b="1" dirty="0">
                <a:solidFill>
                  <a:srgbClr val="FF0000"/>
                </a:solidFill>
              </a:rPr>
              <a:t>Kırmızı</a:t>
            </a:r>
          </a:p>
        </p:txBody>
      </p:sp>
      <p:sp>
        <p:nvSpPr>
          <p:cNvPr id="34" name="TextBox 33"/>
          <p:cNvSpPr txBox="1"/>
          <p:nvPr/>
        </p:nvSpPr>
        <p:spPr>
          <a:xfrm>
            <a:off x="2537051" y="3513975"/>
            <a:ext cx="800839" cy="307777"/>
          </a:xfrm>
          <a:prstGeom prst="rect">
            <a:avLst/>
          </a:prstGeom>
          <a:noFill/>
        </p:spPr>
        <p:txBody>
          <a:bodyPr wrap="square" rtlCol="0">
            <a:spAutoFit/>
          </a:bodyPr>
          <a:lstStyle/>
          <a:p>
            <a:pPr algn="ctr"/>
            <a:r>
              <a:rPr lang="tr-TR" sz="1400" b="1" dirty="0">
                <a:solidFill>
                  <a:srgbClr val="FFFF00"/>
                </a:solidFill>
              </a:rPr>
              <a:t>Sarı</a:t>
            </a:r>
          </a:p>
        </p:txBody>
      </p:sp>
      <p:sp>
        <p:nvSpPr>
          <p:cNvPr id="35" name="TextBox 34"/>
          <p:cNvSpPr txBox="1"/>
          <p:nvPr/>
        </p:nvSpPr>
        <p:spPr>
          <a:xfrm>
            <a:off x="3337890" y="3505814"/>
            <a:ext cx="774884"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36" name="TextBox 35"/>
          <p:cNvSpPr txBox="1"/>
          <p:nvPr/>
        </p:nvSpPr>
        <p:spPr>
          <a:xfrm>
            <a:off x="4110780" y="3513976"/>
            <a:ext cx="808266"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37" name="TextBox 36"/>
          <p:cNvSpPr txBox="1"/>
          <p:nvPr/>
        </p:nvSpPr>
        <p:spPr>
          <a:xfrm>
            <a:off x="5678316" y="3513976"/>
            <a:ext cx="791944"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38" name="TextBox 37"/>
          <p:cNvSpPr txBox="1"/>
          <p:nvPr/>
        </p:nvSpPr>
        <p:spPr>
          <a:xfrm>
            <a:off x="6519245" y="3505814"/>
            <a:ext cx="791939"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39" name="TextBox 38"/>
          <p:cNvSpPr txBox="1"/>
          <p:nvPr/>
        </p:nvSpPr>
        <p:spPr>
          <a:xfrm>
            <a:off x="7286687" y="3513976"/>
            <a:ext cx="783775"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40" name="TextBox 39"/>
          <p:cNvSpPr txBox="1"/>
          <p:nvPr/>
        </p:nvSpPr>
        <p:spPr>
          <a:xfrm>
            <a:off x="8075900" y="3513979"/>
            <a:ext cx="794664"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41" name="TextBox 40"/>
          <p:cNvSpPr txBox="1"/>
          <p:nvPr/>
        </p:nvSpPr>
        <p:spPr>
          <a:xfrm>
            <a:off x="8891605" y="3513977"/>
            <a:ext cx="795390" cy="307777"/>
          </a:xfrm>
          <a:prstGeom prst="rect">
            <a:avLst/>
          </a:prstGeom>
          <a:noFill/>
        </p:spPr>
        <p:txBody>
          <a:bodyPr wrap="square" rtlCol="0">
            <a:spAutoFit/>
          </a:bodyPr>
          <a:lstStyle/>
          <a:p>
            <a:pPr algn="ctr"/>
            <a:r>
              <a:rPr lang="tr-TR" sz="1400" b="1" dirty="0">
                <a:solidFill>
                  <a:srgbClr val="FFFF00"/>
                </a:solidFill>
              </a:rPr>
              <a:t>Sarı</a:t>
            </a:r>
            <a:endParaRPr lang="tr-TR" sz="1400" b="1" dirty="0">
              <a:solidFill>
                <a:srgbClr val="FFFF00"/>
              </a:solidFill>
            </a:endParaRPr>
          </a:p>
        </p:txBody>
      </p:sp>
      <p:sp>
        <p:nvSpPr>
          <p:cNvPr id="42" name="TextBox 41"/>
          <p:cNvSpPr txBox="1"/>
          <p:nvPr/>
        </p:nvSpPr>
        <p:spPr>
          <a:xfrm>
            <a:off x="2465740" y="4025605"/>
            <a:ext cx="923182" cy="307777"/>
          </a:xfrm>
          <a:prstGeom prst="rect">
            <a:avLst/>
          </a:prstGeom>
          <a:noFill/>
        </p:spPr>
        <p:txBody>
          <a:bodyPr wrap="square" rtlCol="0">
            <a:spAutoFit/>
          </a:bodyPr>
          <a:lstStyle/>
          <a:p>
            <a:pPr algn="ctr"/>
            <a:r>
              <a:rPr lang="tr-TR" sz="1400" b="1" dirty="0">
                <a:solidFill>
                  <a:srgbClr val="FFC000"/>
                </a:solidFill>
              </a:rPr>
              <a:t>Turuncu</a:t>
            </a:r>
          </a:p>
        </p:txBody>
      </p:sp>
      <p:sp>
        <p:nvSpPr>
          <p:cNvPr id="43" name="TextBox 42"/>
          <p:cNvSpPr txBox="1"/>
          <p:nvPr/>
        </p:nvSpPr>
        <p:spPr>
          <a:xfrm>
            <a:off x="3286184" y="4033772"/>
            <a:ext cx="878344" cy="307777"/>
          </a:xfrm>
          <a:prstGeom prst="rect">
            <a:avLst/>
          </a:prstGeom>
          <a:noFill/>
        </p:spPr>
        <p:txBody>
          <a:bodyPr wrap="square" rtlCol="0">
            <a:spAutoFit/>
          </a:bodyPr>
          <a:lstStyle/>
          <a:p>
            <a:pPr algn="ctr"/>
            <a:r>
              <a:rPr lang="tr-TR" sz="1400" b="1" dirty="0">
                <a:solidFill>
                  <a:srgbClr val="FFC000"/>
                </a:solidFill>
              </a:rPr>
              <a:t>Turuncu</a:t>
            </a:r>
          </a:p>
        </p:txBody>
      </p:sp>
      <p:sp>
        <p:nvSpPr>
          <p:cNvPr id="44" name="TextBox 43"/>
          <p:cNvSpPr txBox="1"/>
          <p:nvPr/>
        </p:nvSpPr>
        <p:spPr>
          <a:xfrm>
            <a:off x="4042746" y="4025606"/>
            <a:ext cx="892688" cy="307777"/>
          </a:xfrm>
          <a:prstGeom prst="rect">
            <a:avLst/>
          </a:prstGeom>
          <a:noFill/>
        </p:spPr>
        <p:txBody>
          <a:bodyPr wrap="square" rtlCol="0">
            <a:spAutoFit/>
          </a:bodyPr>
          <a:lstStyle/>
          <a:p>
            <a:pPr algn="ctr"/>
            <a:r>
              <a:rPr lang="tr-TR" sz="1400" b="1" dirty="0">
                <a:solidFill>
                  <a:srgbClr val="FFC000"/>
                </a:solidFill>
              </a:rPr>
              <a:t>Turuncu</a:t>
            </a:r>
          </a:p>
        </p:txBody>
      </p:sp>
      <p:sp>
        <p:nvSpPr>
          <p:cNvPr id="45" name="TextBox 44"/>
          <p:cNvSpPr txBox="1"/>
          <p:nvPr/>
        </p:nvSpPr>
        <p:spPr>
          <a:xfrm>
            <a:off x="4846297" y="4033771"/>
            <a:ext cx="877625" cy="307777"/>
          </a:xfrm>
          <a:prstGeom prst="rect">
            <a:avLst/>
          </a:prstGeom>
          <a:noFill/>
        </p:spPr>
        <p:txBody>
          <a:bodyPr wrap="square" rtlCol="0">
            <a:spAutoFit/>
          </a:bodyPr>
          <a:lstStyle/>
          <a:p>
            <a:pPr algn="ctr"/>
            <a:r>
              <a:rPr lang="tr-TR" sz="1400" b="1" dirty="0">
                <a:solidFill>
                  <a:srgbClr val="FFC000"/>
                </a:solidFill>
              </a:rPr>
              <a:t>Turuncu</a:t>
            </a:r>
          </a:p>
        </p:txBody>
      </p:sp>
      <p:sp>
        <p:nvSpPr>
          <p:cNvPr id="46" name="TextBox 45"/>
          <p:cNvSpPr txBox="1"/>
          <p:nvPr/>
        </p:nvSpPr>
        <p:spPr>
          <a:xfrm>
            <a:off x="6447192" y="4017444"/>
            <a:ext cx="877598" cy="307777"/>
          </a:xfrm>
          <a:prstGeom prst="rect">
            <a:avLst/>
          </a:prstGeom>
          <a:noFill/>
        </p:spPr>
        <p:txBody>
          <a:bodyPr wrap="square" rtlCol="0">
            <a:spAutoFit/>
          </a:bodyPr>
          <a:lstStyle/>
          <a:p>
            <a:pPr algn="ctr"/>
            <a:r>
              <a:rPr lang="tr-TR" sz="1400" b="1" dirty="0">
                <a:solidFill>
                  <a:srgbClr val="FFC000"/>
                </a:solidFill>
              </a:rPr>
              <a:t>Turuncu</a:t>
            </a:r>
          </a:p>
        </p:txBody>
      </p:sp>
      <p:sp>
        <p:nvSpPr>
          <p:cNvPr id="47" name="TextBox 46"/>
          <p:cNvSpPr txBox="1"/>
          <p:nvPr/>
        </p:nvSpPr>
        <p:spPr>
          <a:xfrm>
            <a:off x="7243144" y="4025606"/>
            <a:ext cx="877790" cy="307777"/>
          </a:xfrm>
          <a:prstGeom prst="rect">
            <a:avLst/>
          </a:prstGeom>
          <a:noFill/>
        </p:spPr>
        <p:txBody>
          <a:bodyPr wrap="square" rtlCol="0">
            <a:spAutoFit/>
          </a:bodyPr>
          <a:lstStyle/>
          <a:p>
            <a:pPr algn="ctr"/>
            <a:r>
              <a:rPr lang="tr-TR" sz="1400" b="1" dirty="0">
                <a:solidFill>
                  <a:srgbClr val="FFC000"/>
                </a:solidFill>
              </a:rPr>
              <a:t>Turuncu</a:t>
            </a:r>
          </a:p>
        </p:txBody>
      </p:sp>
      <p:sp>
        <p:nvSpPr>
          <p:cNvPr id="48" name="TextBox 47"/>
          <p:cNvSpPr txBox="1"/>
          <p:nvPr/>
        </p:nvSpPr>
        <p:spPr>
          <a:xfrm>
            <a:off x="8024194" y="4025609"/>
            <a:ext cx="878346" cy="307777"/>
          </a:xfrm>
          <a:prstGeom prst="rect">
            <a:avLst/>
          </a:prstGeom>
          <a:noFill/>
        </p:spPr>
        <p:txBody>
          <a:bodyPr wrap="square" rtlCol="0">
            <a:spAutoFit/>
          </a:bodyPr>
          <a:lstStyle/>
          <a:p>
            <a:pPr algn="ctr"/>
            <a:r>
              <a:rPr lang="tr-TR" sz="1400" b="1" dirty="0">
                <a:solidFill>
                  <a:srgbClr val="FFC000"/>
                </a:solidFill>
              </a:rPr>
              <a:t>Turuncu</a:t>
            </a:r>
          </a:p>
        </p:txBody>
      </p:sp>
      <p:sp>
        <p:nvSpPr>
          <p:cNvPr id="49" name="TextBox 48"/>
          <p:cNvSpPr txBox="1"/>
          <p:nvPr/>
        </p:nvSpPr>
        <p:spPr>
          <a:xfrm>
            <a:off x="8780755" y="4025607"/>
            <a:ext cx="895355" cy="307777"/>
          </a:xfrm>
          <a:prstGeom prst="rect">
            <a:avLst/>
          </a:prstGeom>
          <a:noFill/>
        </p:spPr>
        <p:txBody>
          <a:bodyPr wrap="square" rtlCol="0">
            <a:spAutoFit/>
          </a:bodyPr>
          <a:lstStyle/>
          <a:p>
            <a:pPr algn="ctr"/>
            <a:r>
              <a:rPr lang="tr-TR" sz="1400" b="1" dirty="0">
                <a:solidFill>
                  <a:srgbClr val="FFC000"/>
                </a:solidFill>
              </a:rPr>
              <a:t>Turuncu</a:t>
            </a:r>
          </a:p>
        </p:txBody>
      </p:sp>
      <p:sp>
        <p:nvSpPr>
          <p:cNvPr id="51" name="TextBox 50"/>
          <p:cNvSpPr txBox="1"/>
          <p:nvPr/>
        </p:nvSpPr>
        <p:spPr>
          <a:xfrm>
            <a:off x="2495676" y="4520903"/>
            <a:ext cx="923182" cy="307777"/>
          </a:xfrm>
          <a:prstGeom prst="rect">
            <a:avLst/>
          </a:prstGeom>
          <a:noFill/>
        </p:spPr>
        <p:txBody>
          <a:bodyPr wrap="square" rtlCol="0">
            <a:spAutoFit/>
          </a:bodyPr>
          <a:lstStyle/>
          <a:p>
            <a:pPr algn="ctr"/>
            <a:r>
              <a:rPr lang="tr-TR" sz="1400" b="1" dirty="0">
                <a:solidFill>
                  <a:srgbClr val="00B050"/>
                </a:solidFill>
              </a:rPr>
              <a:t>Yeşil</a:t>
            </a:r>
          </a:p>
        </p:txBody>
      </p:sp>
      <p:sp>
        <p:nvSpPr>
          <p:cNvPr id="52" name="TextBox 51"/>
          <p:cNvSpPr txBox="1"/>
          <p:nvPr/>
        </p:nvSpPr>
        <p:spPr>
          <a:xfrm>
            <a:off x="3316120" y="4529070"/>
            <a:ext cx="878344" cy="307777"/>
          </a:xfrm>
          <a:prstGeom prst="rect">
            <a:avLst/>
          </a:prstGeom>
          <a:noFill/>
        </p:spPr>
        <p:txBody>
          <a:bodyPr wrap="square" rtlCol="0">
            <a:spAutoFit/>
          </a:bodyPr>
          <a:lstStyle/>
          <a:p>
            <a:pPr algn="ctr"/>
            <a:r>
              <a:rPr lang="tr-TR" sz="1400" b="1" dirty="0">
                <a:solidFill>
                  <a:srgbClr val="00B050"/>
                </a:solidFill>
              </a:rPr>
              <a:t>Yeşil</a:t>
            </a:r>
          </a:p>
        </p:txBody>
      </p:sp>
      <p:sp>
        <p:nvSpPr>
          <p:cNvPr id="53" name="TextBox 52"/>
          <p:cNvSpPr txBox="1"/>
          <p:nvPr/>
        </p:nvSpPr>
        <p:spPr>
          <a:xfrm>
            <a:off x="4072682" y="4520904"/>
            <a:ext cx="892688" cy="307777"/>
          </a:xfrm>
          <a:prstGeom prst="rect">
            <a:avLst/>
          </a:prstGeom>
          <a:noFill/>
        </p:spPr>
        <p:txBody>
          <a:bodyPr wrap="square" rtlCol="0">
            <a:spAutoFit/>
          </a:bodyPr>
          <a:lstStyle/>
          <a:p>
            <a:pPr algn="ctr"/>
            <a:r>
              <a:rPr lang="tr-TR" sz="1400" b="1" dirty="0">
                <a:solidFill>
                  <a:srgbClr val="00B050"/>
                </a:solidFill>
              </a:rPr>
              <a:t>Yeşil</a:t>
            </a:r>
          </a:p>
        </p:txBody>
      </p:sp>
      <p:sp>
        <p:nvSpPr>
          <p:cNvPr id="54" name="TextBox 53"/>
          <p:cNvSpPr txBox="1"/>
          <p:nvPr/>
        </p:nvSpPr>
        <p:spPr>
          <a:xfrm>
            <a:off x="4876233" y="4529069"/>
            <a:ext cx="877625" cy="307777"/>
          </a:xfrm>
          <a:prstGeom prst="rect">
            <a:avLst/>
          </a:prstGeom>
          <a:noFill/>
        </p:spPr>
        <p:txBody>
          <a:bodyPr wrap="square" rtlCol="0">
            <a:spAutoFit/>
          </a:bodyPr>
          <a:lstStyle/>
          <a:p>
            <a:pPr algn="ctr"/>
            <a:r>
              <a:rPr lang="tr-TR" sz="1400" b="1" dirty="0">
                <a:solidFill>
                  <a:srgbClr val="00B050"/>
                </a:solidFill>
              </a:rPr>
              <a:t>Yeşil</a:t>
            </a:r>
          </a:p>
        </p:txBody>
      </p:sp>
      <p:sp>
        <p:nvSpPr>
          <p:cNvPr id="55" name="TextBox 54"/>
          <p:cNvSpPr txBox="1"/>
          <p:nvPr/>
        </p:nvSpPr>
        <p:spPr>
          <a:xfrm>
            <a:off x="5644968" y="4529069"/>
            <a:ext cx="877598" cy="307777"/>
          </a:xfrm>
          <a:prstGeom prst="rect">
            <a:avLst/>
          </a:prstGeom>
          <a:noFill/>
        </p:spPr>
        <p:txBody>
          <a:bodyPr wrap="square" rtlCol="0">
            <a:spAutoFit/>
          </a:bodyPr>
          <a:lstStyle/>
          <a:p>
            <a:pPr algn="ctr"/>
            <a:r>
              <a:rPr lang="tr-TR" sz="1400" b="1" dirty="0">
                <a:solidFill>
                  <a:srgbClr val="00B050"/>
                </a:solidFill>
              </a:rPr>
              <a:t>Yeşil</a:t>
            </a:r>
          </a:p>
        </p:txBody>
      </p:sp>
      <p:sp>
        <p:nvSpPr>
          <p:cNvPr id="56" name="TextBox 55"/>
          <p:cNvSpPr txBox="1"/>
          <p:nvPr/>
        </p:nvSpPr>
        <p:spPr>
          <a:xfrm>
            <a:off x="7216483" y="4520903"/>
            <a:ext cx="877790" cy="307777"/>
          </a:xfrm>
          <a:prstGeom prst="rect">
            <a:avLst/>
          </a:prstGeom>
          <a:noFill/>
        </p:spPr>
        <p:txBody>
          <a:bodyPr wrap="square" rtlCol="0">
            <a:spAutoFit/>
          </a:bodyPr>
          <a:lstStyle/>
          <a:p>
            <a:pPr algn="ctr"/>
            <a:r>
              <a:rPr lang="tr-TR" sz="1400" b="1" dirty="0">
                <a:solidFill>
                  <a:srgbClr val="00B050"/>
                </a:solidFill>
              </a:rPr>
              <a:t>Yeşil</a:t>
            </a:r>
          </a:p>
        </p:txBody>
      </p:sp>
      <p:sp>
        <p:nvSpPr>
          <p:cNvPr id="57" name="TextBox 56"/>
          <p:cNvSpPr txBox="1"/>
          <p:nvPr/>
        </p:nvSpPr>
        <p:spPr>
          <a:xfrm>
            <a:off x="8021361" y="4520903"/>
            <a:ext cx="878346" cy="307777"/>
          </a:xfrm>
          <a:prstGeom prst="rect">
            <a:avLst/>
          </a:prstGeom>
          <a:noFill/>
        </p:spPr>
        <p:txBody>
          <a:bodyPr wrap="square" rtlCol="0">
            <a:spAutoFit/>
          </a:bodyPr>
          <a:lstStyle/>
          <a:p>
            <a:pPr algn="ctr"/>
            <a:r>
              <a:rPr lang="tr-TR" sz="1400" b="1" dirty="0">
                <a:solidFill>
                  <a:srgbClr val="00B050"/>
                </a:solidFill>
              </a:rPr>
              <a:t>Yeşil</a:t>
            </a:r>
          </a:p>
        </p:txBody>
      </p:sp>
      <p:sp>
        <p:nvSpPr>
          <p:cNvPr id="58" name="TextBox 57"/>
          <p:cNvSpPr txBox="1"/>
          <p:nvPr/>
        </p:nvSpPr>
        <p:spPr>
          <a:xfrm>
            <a:off x="8810691" y="4520905"/>
            <a:ext cx="895355" cy="307777"/>
          </a:xfrm>
          <a:prstGeom prst="rect">
            <a:avLst/>
          </a:prstGeom>
          <a:noFill/>
        </p:spPr>
        <p:txBody>
          <a:bodyPr wrap="square" rtlCol="0">
            <a:spAutoFit/>
          </a:bodyPr>
          <a:lstStyle/>
          <a:p>
            <a:pPr algn="ctr"/>
            <a:r>
              <a:rPr lang="tr-TR" sz="1400" b="1" dirty="0">
                <a:solidFill>
                  <a:srgbClr val="00B050"/>
                </a:solidFill>
              </a:rPr>
              <a:t>Yeşil</a:t>
            </a:r>
          </a:p>
        </p:txBody>
      </p:sp>
      <p:sp>
        <p:nvSpPr>
          <p:cNvPr id="59" name="TextBox 58"/>
          <p:cNvSpPr txBox="1"/>
          <p:nvPr/>
        </p:nvSpPr>
        <p:spPr>
          <a:xfrm>
            <a:off x="2501118" y="4999873"/>
            <a:ext cx="923182" cy="307777"/>
          </a:xfrm>
          <a:prstGeom prst="rect">
            <a:avLst/>
          </a:prstGeom>
          <a:noFill/>
        </p:spPr>
        <p:txBody>
          <a:bodyPr wrap="square" rtlCol="0">
            <a:spAutoFit/>
          </a:bodyPr>
          <a:lstStyle/>
          <a:p>
            <a:pPr algn="ctr"/>
            <a:r>
              <a:rPr lang="tr-TR" sz="1400" b="1" dirty="0">
                <a:solidFill>
                  <a:srgbClr val="4BD8E7"/>
                </a:solidFill>
              </a:rPr>
              <a:t>Çivit</a:t>
            </a:r>
          </a:p>
        </p:txBody>
      </p:sp>
      <p:sp>
        <p:nvSpPr>
          <p:cNvPr id="60" name="TextBox 59"/>
          <p:cNvSpPr txBox="1"/>
          <p:nvPr/>
        </p:nvSpPr>
        <p:spPr>
          <a:xfrm>
            <a:off x="3321562" y="5008040"/>
            <a:ext cx="878344" cy="307777"/>
          </a:xfrm>
          <a:prstGeom prst="rect">
            <a:avLst/>
          </a:prstGeom>
          <a:noFill/>
        </p:spPr>
        <p:txBody>
          <a:bodyPr wrap="square" rtlCol="0">
            <a:spAutoFit/>
          </a:bodyPr>
          <a:lstStyle/>
          <a:p>
            <a:pPr algn="ctr"/>
            <a:r>
              <a:rPr lang="tr-TR" sz="1400" b="1" dirty="0">
                <a:solidFill>
                  <a:srgbClr val="4BD8E7"/>
                </a:solidFill>
              </a:rPr>
              <a:t>Çivit</a:t>
            </a:r>
            <a:endParaRPr lang="tr-TR" sz="1400" b="1" dirty="0">
              <a:solidFill>
                <a:srgbClr val="4BD8E7"/>
              </a:solidFill>
            </a:endParaRPr>
          </a:p>
        </p:txBody>
      </p:sp>
      <p:sp>
        <p:nvSpPr>
          <p:cNvPr id="61" name="TextBox 60"/>
          <p:cNvSpPr txBox="1"/>
          <p:nvPr/>
        </p:nvSpPr>
        <p:spPr>
          <a:xfrm>
            <a:off x="4078124" y="4999874"/>
            <a:ext cx="892688" cy="307777"/>
          </a:xfrm>
          <a:prstGeom prst="rect">
            <a:avLst/>
          </a:prstGeom>
          <a:noFill/>
        </p:spPr>
        <p:txBody>
          <a:bodyPr wrap="square" rtlCol="0">
            <a:spAutoFit/>
          </a:bodyPr>
          <a:lstStyle/>
          <a:p>
            <a:pPr algn="ctr"/>
            <a:r>
              <a:rPr lang="tr-TR" sz="1400" b="1" dirty="0">
                <a:solidFill>
                  <a:srgbClr val="4BD8E7"/>
                </a:solidFill>
              </a:rPr>
              <a:t>Çivit</a:t>
            </a:r>
            <a:endParaRPr lang="tr-TR" sz="1400" b="1" dirty="0">
              <a:solidFill>
                <a:srgbClr val="4BD8E7"/>
              </a:solidFill>
            </a:endParaRPr>
          </a:p>
        </p:txBody>
      </p:sp>
      <p:sp>
        <p:nvSpPr>
          <p:cNvPr id="62" name="TextBox 61"/>
          <p:cNvSpPr txBox="1"/>
          <p:nvPr/>
        </p:nvSpPr>
        <p:spPr>
          <a:xfrm>
            <a:off x="4881675" y="5008039"/>
            <a:ext cx="877625" cy="307777"/>
          </a:xfrm>
          <a:prstGeom prst="rect">
            <a:avLst/>
          </a:prstGeom>
          <a:noFill/>
        </p:spPr>
        <p:txBody>
          <a:bodyPr wrap="square" rtlCol="0">
            <a:spAutoFit/>
          </a:bodyPr>
          <a:lstStyle/>
          <a:p>
            <a:pPr algn="ctr"/>
            <a:r>
              <a:rPr lang="tr-TR" sz="1400" b="1" dirty="0">
                <a:solidFill>
                  <a:srgbClr val="4BD8E7"/>
                </a:solidFill>
              </a:rPr>
              <a:t>Çivit</a:t>
            </a:r>
          </a:p>
        </p:txBody>
      </p:sp>
      <p:sp>
        <p:nvSpPr>
          <p:cNvPr id="63" name="TextBox 62"/>
          <p:cNvSpPr txBox="1"/>
          <p:nvPr/>
        </p:nvSpPr>
        <p:spPr>
          <a:xfrm>
            <a:off x="5650410" y="5008039"/>
            <a:ext cx="877598" cy="307777"/>
          </a:xfrm>
          <a:prstGeom prst="rect">
            <a:avLst/>
          </a:prstGeom>
          <a:noFill/>
        </p:spPr>
        <p:txBody>
          <a:bodyPr wrap="square" rtlCol="0">
            <a:spAutoFit/>
          </a:bodyPr>
          <a:lstStyle/>
          <a:p>
            <a:pPr algn="ctr"/>
            <a:r>
              <a:rPr lang="tr-TR" sz="1400" b="1" dirty="0">
                <a:solidFill>
                  <a:srgbClr val="4BD8E7"/>
                </a:solidFill>
              </a:rPr>
              <a:t>Çivit</a:t>
            </a:r>
          </a:p>
        </p:txBody>
      </p:sp>
      <p:sp>
        <p:nvSpPr>
          <p:cNvPr id="64" name="TextBox 63"/>
          <p:cNvSpPr txBox="1"/>
          <p:nvPr/>
        </p:nvSpPr>
        <p:spPr>
          <a:xfrm>
            <a:off x="6473894" y="5016201"/>
            <a:ext cx="877790" cy="307777"/>
          </a:xfrm>
          <a:prstGeom prst="rect">
            <a:avLst/>
          </a:prstGeom>
          <a:noFill/>
        </p:spPr>
        <p:txBody>
          <a:bodyPr wrap="square" rtlCol="0">
            <a:spAutoFit/>
          </a:bodyPr>
          <a:lstStyle/>
          <a:p>
            <a:pPr algn="ctr"/>
            <a:r>
              <a:rPr lang="tr-TR" sz="1400" b="1" dirty="0">
                <a:solidFill>
                  <a:srgbClr val="4BD8E7"/>
                </a:solidFill>
              </a:rPr>
              <a:t>Çivit</a:t>
            </a:r>
          </a:p>
        </p:txBody>
      </p:sp>
      <p:sp>
        <p:nvSpPr>
          <p:cNvPr id="65" name="TextBox 64"/>
          <p:cNvSpPr txBox="1"/>
          <p:nvPr/>
        </p:nvSpPr>
        <p:spPr>
          <a:xfrm>
            <a:off x="8026803" y="4999873"/>
            <a:ext cx="878346" cy="307777"/>
          </a:xfrm>
          <a:prstGeom prst="rect">
            <a:avLst/>
          </a:prstGeom>
          <a:noFill/>
        </p:spPr>
        <p:txBody>
          <a:bodyPr wrap="square" rtlCol="0">
            <a:spAutoFit/>
          </a:bodyPr>
          <a:lstStyle/>
          <a:p>
            <a:pPr algn="ctr"/>
            <a:r>
              <a:rPr lang="tr-TR" sz="1400" b="1" dirty="0">
                <a:solidFill>
                  <a:srgbClr val="4BD8E7"/>
                </a:solidFill>
              </a:rPr>
              <a:t>Çivit</a:t>
            </a:r>
          </a:p>
        </p:txBody>
      </p:sp>
      <p:sp>
        <p:nvSpPr>
          <p:cNvPr id="66" name="TextBox 65"/>
          <p:cNvSpPr txBox="1"/>
          <p:nvPr/>
        </p:nvSpPr>
        <p:spPr>
          <a:xfrm>
            <a:off x="8816133" y="4999875"/>
            <a:ext cx="895355" cy="307777"/>
          </a:xfrm>
          <a:prstGeom prst="rect">
            <a:avLst/>
          </a:prstGeom>
          <a:noFill/>
        </p:spPr>
        <p:txBody>
          <a:bodyPr wrap="square" rtlCol="0">
            <a:spAutoFit/>
          </a:bodyPr>
          <a:lstStyle/>
          <a:p>
            <a:pPr algn="ctr"/>
            <a:r>
              <a:rPr lang="tr-TR" sz="1400" b="1" dirty="0">
                <a:solidFill>
                  <a:srgbClr val="4BD8E7"/>
                </a:solidFill>
              </a:rPr>
              <a:t>Çivit</a:t>
            </a:r>
          </a:p>
        </p:txBody>
      </p:sp>
      <p:sp>
        <p:nvSpPr>
          <p:cNvPr id="67" name="TextBox 66"/>
          <p:cNvSpPr txBox="1"/>
          <p:nvPr/>
        </p:nvSpPr>
        <p:spPr>
          <a:xfrm>
            <a:off x="2498396" y="5446184"/>
            <a:ext cx="923182" cy="307777"/>
          </a:xfrm>
          <a:prstGeom prst="rect">
            <a:avLst/>
          </a:prstGeom>
          <a:noFill/>
        </p:spPr>
        <p:txBody>
          <a:bodyPr wrap="square" rtlCol="0">
            <a:spAutoFit/>
          </a:bodyPr>
          <a:lstStyle/>
          <a:p>
            <a:pPr algn="ctr"/>
            <a:r>
              <a:rPr lang="tr-TR" sz="1400" b="1" dirty="0">
                <a:solidFill>
                  <a:srgbClr val="0070C0"/>
                </a:solidFill>
              </a:rPr>
              <a:t>Mavi</a:t>
            </a:r>
          </a:p>
        </p:txBody>
      </p:sp>
      <p:sp>
        <p:nvSpPr>
          <p:cNvPr id="68" name="TextBox 67"/>
          <p:cNvSpPr txBox="1"/>
          <p:nvPr/>
        </p:nvSpPr>
        <p:spPr>
          <a:xfrm>
            <a:off x="3318840" y="5454351"/>
            <a:ext cx="878344" cy="307777"/>
          </a:xfrm>
          <a:prstGeom prst="rect">
            <a:avLst/>
          </a:prstGeom>
          <a:noFill/>
        </p:spPr>
        <p:txBody>
          <a:bodyPr wrap="square" rtlCol="0">
            <a:spAutoFit/>
          </a:bodyPr>
          <a:lstStyle/>
          <a:p>
            <a:pPr algn="ctr"/>
            <a:r>
              <a:rPr lang="tr-TR" sz="1400" b="1" dirty="0">
                <a:solidFill>
                  <a:srgbClr val="0070C0"/>
                </a:solidFill>
              </a:rPr>
              <a:t>Mavi</a:t>
            </a:r>
          </a:p>
        </p:txBody>
      </p:sp>
      <p:sp>
        <p:nvSpPr>
          <p:cNvPr id="69" name="TextBox 68"/>
          <p:cNvSpPr txBox="1"/>
          <p:nvPr/>
        </p:nvSpPr>
        <p:spPr>
          <a:xfrm>
            <a:off x="4075402" y="5446185"/>
            <a:ext cx="892688" cy="307777"/>
          </a:xfrm>
          <a:prstGeom prst="rect">
            <a:avLst/>
          </a:prstGeom>
          <a:noFill/>
        </p:spPr>
        <p:txBody>
          <a:bodyPr wrap="square" rtlCol="0">
            <a:spAutoFit/>
          </a:bodyPr>
          <a:lstStyle/>
          <a:p>
            <a:pPr algn="ctr"/>
            <a:r>
              <a:rPr lang="tr-TR" sz="1400" b="1" dirty="0">
                <a:solidFill>
                  <a:srgbClr val="0070C0"/>
                </a:solidFill>
              </a:rPr>
              <a:t>Mavi</a:t>
            </a:r>
          </a:p>
        </p:txBody>
      </p:sp>
      <p:sp>
        <p:nvSpPr>
          <p:cNvPr id="70" name="TextBox 69"/>
          <p:cNvSpPr txBox="1"/>
          <p:nvPr/>
        </p:nvSpPr>
        <p:spPr>
          <a:xfrm>
            <a:off x="4878953" y="5454350"/>
            <a:ext cx="877625" cy="307777"/>
          </a:xfrm>
          <a:prstGeom prst="rect">
            <a:avLst/>
          </a:prstGeom>
          <a:noFill/>
        </p:spPr>
        <p:txBody>
          <a:bodyPr wrap="square" rtlCol="0">
            <a:spAutoFit/>
          </a:bodyPr>
          <a:lstStyle/>
          <a:p>
            <a:pPr algn="ctr"/>
            <a:r>
              <a:rPr lang="tr-TR" sz="1400" b="1" dirty="0">
                <a:solidFill>
                  <a:srgbClr val="0070C0"/>
                </a:solidFill>
              </a:rPr>
              <a:t>Mavi</a:t>
            </a:r>
          </a:p>
        </p:txBody>
      </p:sp>
      <p:sp>
        <p:nvSpPr>
          <p:cNvPr id="71" name="TextBox 70"/>
          <p:cNvSpPr txBox="1"/>
          <p:nvPr/>
        </p:nvSpPr>
        <p:spPr>
          <a:xfrm>
            <a:off x="5647688" y="5454350"/>
            <a:ext cx="877598" cy="307777"/>
          </a:xfrm>
          <a:prstGeom prst="rect">
            <a:avLst/>
          </a:prstGeom>
          <a:noFill/>
        </p:spPr>
        <p:txBody>
          <a:bodyPr wrap="square" rtlCol="0">
            <a:spAutoFit/>
          </a:bodyPr>
          <a:lstStyle/>
          <a:p>
            <a:pPr algn="ctr"/>
            <a:r>
              <a:rPr lang="tr-TR" sz="1400" b="1" dirty="0">
                <a:solidFill>
                  <a:srgbClr val="0070C0"/>
                </a:solidFill>
              </a:rPr>
              <a:t>Mavi</a:t>
            </a:r>
          </a:p>
        </p:txBody>
      </p:sp>
      <p:sp>
        <p:nvSpPr>
          <p:cNvPr id="72" name="TextBox 71"/>
          <p:cNvSpPr txBox="1"/>
          <p:nvPr/>
        </p:nvSpPr>
        <p:spPr>
          <a:xfrm>
            <a:off x="6471172" y="5462512"/>
            <a:ext cx="877790" cy="307777"/>
          </a:xfrm>
          <a:prstGeom prst="rect">
            <a:avLst/>
          </a:prstGeom>
          <a:noFill/>
        </p:spPr>
        <p:txBody>
          <a:bodyPr wrap="square" rtlCol="0">
            <a:spAutoFit/>
          </a:bodyPr>
          <a:lstStyle/>
          <a:p>
            <a:pPr algn="ctr"/>
            <a:r>
              <a:rPr lang="tr-TR" sz="1400" b="1" dirty="0">
                <a:solidFill>
                  <a:srgbClr val="0070C0"/>
                </a:solidFill>
              </a:rPr>
              <a:t>Mavi</a:t>
            </a:r>
          </a:p>
        </p:txBody>
      </p:sp>
      <p:sp>
        <p:nvSpPr>
          <p:cNvPr id="73" name="TextBox 72"/>
          <p:cNvSpPr txBox="1"/>
          <p:nvPr/>
        </p:nvSpPr>
        <p:spPr>
          <a:xfrm>
            <a:off x="7232146" y="5462512"/>
            <a:ext cx="878346" cy="307777"/>
          </a:xfrm>
          <a:prstGeom prst="rect">
            <a:avLst/>
          </a:prstGeom>
          <a:noFill/>
        </p:spPr>
        <p:txBody>
          <a:bodyPr wrap="square" rtlCol="0">
            <a:spAutoFit/>
          </a:bodyPr>
          <a:lstStyle/>
          <a:p>
            <a:pPr algn="ctr"/>
            <a:r>
              <a:rPr lang="tr-TR" sz="1400" b="1" dirty="0">
                <a:solidFill>
                  <a:srgbClr val="0070C0"/>
                </a:solidFill>
              </a:rPr>
              <a:t>Mavi</a:t>
            </a:r>
          </a:p>
        </p:txBody>
      </p:sp>
      <p:sp>
        <p:nvSpPr>
          <p:cNvPr id="74" name="TextBox 73"/>
          <p:cNvSpPr txBox="1"/>
          <p:nvPr/>
        </p:nvSpPr>
        <p:spPr>
          <a:xfrm>
            <a:off x="8813411" y="5478842"/>
            <a:ext cx="895355" cy="307777"/>
          </a:xfrm>
          <a:prstGeom prst="rect">
            <a:avLst/>
          </a:prstGeom>
          <a:noFill/>
        </p:spPr>
        <p:txBody>
          <a:bodyPr wrap="square" rtlCol="0">
            <a:spAutoFit/>
          </a:bodyPr>
          <a:lstStyle/>
          <a:p>
            <a:pPr algn="ctr"/>
            <a:r>
              <a:rPr lang="tr-TR" sz="1400" b="1" dirty="0">
                <a:solidFill>
                  <a:srgbClr val="0070C0"/>
                </a:solidFill>
              </a:rPr>
              <a:t>Mavi</a:t>
            </a:r>
          </a:p>
        </p:txBody>
      </p:sp>
      <p:sp>
        <p:nvSpPr>
          <p:cNvPr id="75" name="TextBox 74"/>
          <p:cNvSpPr txBox="1"/>
          <p:nvPr/>
        </p:nvSpPr>
        <p:spPr>
          <a:xfrm>
            <a:off x="2503839" y="5892500"/>
            <a:ext cx="923182" cy="307777"/>
          </a:xfrm>
          <a:prstGeom prst="rect">
            <a:avLst/>
          </a:prstGeom>
          <a:noFill/>
        </p:spPr>
        <p:txBody>
          <a:bodyPr wrap="square" rtlCol="0">
            <a:spAutoFit/>
          </a:bodyPr>
          <a:lstStyle/>
          <a:p>
            <a:pPr algn="ctr"/>
            <a:r>
              <a:rPr lang="tr-TR" sz="1400" b="1" dirty="0">
                <a:solidFill>
                  <a:srgbClr val="EE48CA"/>
                </a:solidFill>
              </a:rPr>
              <a:t>Eflatun</a:t>
            </a:r>
          </a:p>
        </p:txBody>
      </p:sp>
      <p:sp>
        <p:nvSpPr>
          <p:cNvPr id="76" name="TextBox 75"/>
          <p:cNvSpPr txBox="1"/>
          <p:nvPr/>
        </p:nvSpPr>
        <p:spPr>
          <a:xfrm>
            <a:off x="3324283" y="5900667"/>
            <a:ext cx="878344" cy="307777"/>
          </a:xfrm>
          <a:prstGeom prst="rect">
            <a:avLst/>
          </a:prstGeom>
          <a:noFill/>
        </p:spPr>
        <p:txBody>
          <a:bodyPr wrap="square" rtlCol="0">
            <a:spAutoFit/>
          </a:bodyPr>
          <a:lstStyle/>
          <a:p>
            <a:pPr algn="ctr"/>
            <a:r>
              <a:rPr lang="tr-TR" sz="1400" b="1" dirty="0">
                <a:solidFill>
                  <a:srgbClr val="EE48CA"/>
                </a:solidFill>
              </a:rPr>
              <a:t>Eflatun</a:t>
            </a:r>
          </a:p>
        </p:txBody>
      </p:sp>
      <p:sp>
        <p:nvSpPr>
          <p:cNvPr id="77" name="TextBox 76"/>
          <p:cNvSpPr txBox="1"/>
          <p:nvPr/>
        </p:nvSpPr>
        <p:spPr>
          <a:xfrm>
            <a:off x="4080845" y="5892501"/>
            <a:ext cx="892688" cy="307777"/>
          </a:xfrm>
          <a:prstGeom prst="rect">
            <a:avLst/>
          </a:prstGeom>
          <a:noFill/>
        </p:spPr>
        <p:txBody>
          <a:bodyPr wrap="square" rtlCol="0">
            <a:spAutoFit/>
          </a:bodyPr>
          <a:lstStyle/>
          <a:p>
            <a:pPr algn="ctr"/>
            <a:r>
              <a:rPr lang="tr-TR" sz="1400" b="1" dirty="0">
                <a:solidFill>
                  <a:srgbClr val="EE48CA"/>
                </a:solidFill>
              </a:rPr>
              <a:t>Eflatun</a:t>
            </a:r>
          </a:p>
        </p:txBody>
      </p:sp>
      <p:sp>
        <p:nvSpPr>
          <p:cNvPr id="78" name="TextBox 77"/>
          <p:cNvSpPr txBox="1"/>
          <p:nvPr/>
        </p:nvSpPr>
        <p:spPr>
          <a:xfrm>
            <a:off x="4884396" y="5900666"/>
            <a:ext cx="877625" cy="307777"/>
          </a:xfrm>
          <a:prstGeom prst="rect">
            <a:avLst/>
          </a:prstGeom>
          <a:noFill/>
        </p:spPr>
        <p:txBody>
          <a:bodyPr wrap="square" rtlCol="0">
            <a:spAutoFit/>
          </a:bodyPr>
          <a:lstStyle/>
          <a:p>
            <a:pPr algn="ctr"/>
            <a:r>
              <a:rPr lang="tr-TR" sz="1400" b="1" dirty="0">
                <a:solidFill>
                  <a:srgbClr val="EE48CA"/>
                </a:solidFill>
              </a:rPr>
              <a:t>Eflatun</a:t>
            </a:r>
          </a:p>
        </p:txBody>
      </p:sp>
      <p:sp>
        <p:nvSpPr>
          <p:cNvPr id="79" name="TextBox 78"/>
          <p:cNvSpPr txBox="1"/>
          <p:nvPr/>
        </p:nvSpPr>
        <p:spPr>
          <a:xfrm>
            <a:off x="5653131" y="5900666"/>
            <a:ext cx="877598" cy="307777"/>
          </a:xfrm>
          <a:prstGeom prst="rect">
            <a:avLst/>
          </a:prstGeom>
          <a:noFill/>
        </p:spPr>
        <p:txBody>
          <a:bodyPr wrap="square" rtlCol="0">
            <a:spAutoFit/>
          </a:bodyPr>
          <a:lstStyle/>
          <a:p>
            <a:pPr algn="ctr"/>
            <a:r>
              <a:rPr lang="tr-TR" sz="1400" b="1" dirty="0">
                <a:solidFill>
                  <a:srgbClr val="EE48CA"/>
                </a:solidFill>
              </a:rPr>
              <a:t>Eflatun</a:t>
            </a:r>
          </a:p>
        </p:txBody>
      </p:sp>
      <p:sp>
        <p:nvSpPr>
          <p:cNvPr id="80" name="TextBox 79"/>
          <p:cNvSpPr txBox="1"/>
          <p:nvPr/>
        </p:nvSpPr>
        <p:spPr>
          <a:xfrm>
            <a:off x="6476615" y="5908828"/>
            <a:ext cx="877790" cy="307777"/>
          </a:xfrm>
          <a:prstGeom prst="rect">
            <a:avLst/>
          </a:prstGeom>
          <a:noFill/>
        </p:spPr>
        <p:txBody>
          <a:bodyPr wrap="square" rtlCol="0">
            <a:spAutoFit/>
          </a:bodyPr>
          <a:lstStyle/>
          <a:p>
            <a:pPr algn="ctr"/>
            <a:r>
              <a:rPr lang="tr-TR" sz="1400" b="1" dirty="0">
                <a:solidFill>
                  <a:srgbClr val="EE48CA"/>
                </a:solidFill>
              </a:rPr>
              <a:t>Eflatun</a:t>
            </a:r>
          </a:p>
        </p:txBody>
      </p:sp>
      <p:sp>
        <p:nvSpPr>
          <p:cNvPr id="81" name="TextBox 80"/>
          <p:cNvSpPr txBox="1"/>
          <p:nvPr/>
        </p:nvSpPr>
        <p:spPr>
          <a:xfrm>
            <a:off x="7237589" y="5908828"/>
            <a:ext cx="878346" cy="307777"/>
          </a:xfrm>
          <a:prstGeom prst="rect">
            <a:avLst/>
          </a:prstGeom>
          <a:noFill/>
        </p:spPr>
        <p:txBody>
          <a:bodyPr wrap="square" rtlCol="0">
            <a:spAutoFit/>
          </a:bodyPr>
          <a:lstStyle/>
          <a:p>
            <a:pPr algn="ctr"/>
            <a:r>
              <a:rPr lang="tr-TR" sz="1400" b="1" dirty="0">
                <a:solidFill>
                  <a:srgbClr val="EE48CA"/>
                </a:solidFill>
              </a:rPr>
              <a:t>Eflatun</a:t>
            </a:r>
          </a:p>
        </p:txBody>
      </p:sp>
      <p:sp>
        <p:nvSpPr>
          <p:cNvPr id="82" name="TextBox 81"/>
          <p:cNvSpPr txBox="1"/>
          <p:nvPr/>
        </p:nvSpPr>
        <p:spPr>
          <a:xfrm>
            <a:off x="8035082" y="5916994"/>
            <a:ext cx="895355" cy="307777"/>
          </a:xfrm>
          <a:prstGeom prst="rect">
            <a:avLst/>
          </a:prstGeom>
          <a:noFill/>
        </p:spPr>
        <p:txBody>
          <a:bodyPr wrap="square" rtlCol="0">
            <a:spAutoFit/>
          </a:bodyPr>
          <a:lstStyle/>
          <a:p>
            <a:pPr algn="ctr"/>
            <a:r>
              <a:rPr lang="tr-TR" sz="1400" b="1" dirty="0">
                <a:solidFill>
                  <a:srgbClr val="EE48CA"/>
                </a:solidFill>
              </a:rPr>
              <a:t>Eflatun</a:t>
            </a:r>
          </a:p>
        </p:txBody>
      </p:sp>
    </p:spTree>
    <p:extLst>
      <p:ext uri="{BB962C8B-B14F-4D97-AF65-F5344CB8AC3E}">
        <p14:creationId xmlns:p14="http://schemas.microsoft.com/office/powerpoint/2010/main" val="44003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Renklerde ve Tonlarda Kontrastlık</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36</a:t>
            </a:fld>
            <a:endParaRPr lang="en-US"/>
          </a:p>
        </p:txBody>
      </p:sp>
      <p:sp>
        <p:nvSpPr>
          <p:cNvPr id="20" name="Rectangle 4"/>
          <p:cNvSpPr txBox="1">
            <a:spLocks noChangeArrowheads="1"/>
          </p:cNvSpPr>
          <p:nvPr/>
        </p:nvSpPr>
        <p:spPr bwMode="auto">
          <a:xfrm>
            <a:off x="4139581" y="1436901"/>
            <a:ext cx="1796851" cy="7647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dirty="0"/>
              <a:t>Renk Kontrastı </a:t>
            </a:r>
          </a:p>
          <a:p>
            <a:r>
              <a:rPr lang="tr-TR" dirty="0"/>
              <a:t>(</a:t>
            </a:r>
            <a:r>
              <a:rPr lang="tr-TR" i="1" dirty="0" err="1"/>
              <a:t>Hue</a:t>
            </a:r>
            <a:r>
              <a:rPr lang="tr-TR" i="1" dirty="0"/>
              <a:t> </a:t>
            </a:r>
            <a:r>
              <a:rPr lang="tr-TR" i="1" dirty="0" err="1"/>
              <a:t>Contrast</a:t>
            </a:r>
            <a:r>
              <a:rPr lang="tr-TR" dirty="0"/>
              <a:t>)</a:t>
            </a:r>
          </a:p>
          <a:p>
            <a:pPr marL="342900" indent="-342900">
              <a:buFont typeface="Arial" panose="020B0604020202020204" pitchFamily="34" charset="0"/>
              <a:buChar char="•"/>
            </a:pPr>
            <a:endParaRPr lang="tr-TR" dirty="0"/>
          </a:p>
          <a:p>
            <a:endParaRPr lang="tr-TR" dirty="0"/>
          </a:p>
          <a:p>
            <a:endParaRPr lang="tr-TR" dirty="0"/>
          </a:p>
          <a:p>
            <a:endParaRPr lang="tr-TR" dirty="0"/>
          </a:p>
        </p:txBody>
      </p:sp>
      <p:sp>
        <p:nvSpPr>
          <p:cNvPr id="7" name="TextBox 6"/>
          <p:cNvSpPr txBox="1"/>
          <p:nvPr/>
        </p:nvSpPr>
        <p:spPr>
          <a:xfrm>
            <a:off x="1679123" y="2204358"/>
            <a:ext cx="2093265" cy="3477875"/>
          </a:xfrm>
          <a:prstGeom prst="rect">
            <a:avLst/>
          </a:prstGeom>
          <a:solidFill>
            <a:srgbClr val="734F29"/>
          </a:solidFill>
        </p:spPr>
        <p:txBody>
          <a:bodyPr wrap="none" rtlCol="0">
            <a:spAutoFit/>
          </a:bodyPr>
          <a:lstStyle/>
          <a:p>
            <a:r>
              <a:rPr lang="tr-TR" sz="4400" dirty="0" err="1">
                <a:solidFill>
                  <a:srgbClr val="824C2E"/>
                </a:solidFill>
              </a:rPr>
              <a:t>Abcçd</a:t>
            </a:r>
            <a:endParaRPr lang="tr-TR" sz="4400" dirty="0">
              <a:solidFill>
                <a:srgbClr val="824C2E"/>
              </a:solidFill>
            </a:endParaRPr>
          </a:p>
          <a:p>
            <a:r>
              <a:rPr lang="tr-TR" sz="4400" dirty="0" err="1">
                <a:solidFill>
                  <a:srgbClr val="824C2E"/>
                </a:solidFill>
              </a:rPr>
              <a:t>Efgğhı</a:t>
            </a:r>
            <a:endParaRPr lang="tr-TR" sz="4400" dirty="0">
              <a:solidFill>
                <a:srgbClr val="824C2E"/>
              </a:solidFill>
            </a:endParaRPr>
          </a:p>
          <a:p>
            <a:r>
              <a:rPr lang="tr-TR" sz="4400" dirty="0" err="1">
                <a:solidFill>
                  <a:srgbClr val="824C2E"/>
                </a:solidFill>
              </a:rPr>
              <a:t>İjklmn</a:t>
            </a:r>
            <a:endParaRPr lang="tr-TR" sz="4400" dirty="0">
              <a:solidFill>
                <a:srgbClr val="824C2E"/>
              </a:solidFill>
            </a:endParaRPr>
          </a:p>
          <a:p>
            <a:r>
              <a:rPr lang="tr-TR" sz="4400" dirty="0" err="1">
                <a:solidFill>
                  <a:srgbClr val="824C2E"/>
                </a:solidFill>
              </a:rPr>
              <a:t>Oöprs</a:t>
            </a:r>
            <a:endParaRPr lang="tr-TR" sz="4400" dirty="0">
              <a:solidFill>
                <a:srgbClr val="824C2E"/>
              </a:solidFill>
            </a:endParaRPr>
          </a:p>
          <a:p>
            <a:r>
              <a:rPr lang="tr-TR" sz="4400" dirty="0" err="1">
                <a:solidFill>
                  <a:srgbClr val="824C2E"/>
                </a:solidFill>
              </a:rPr>
              <a:t>Ştuüvyz</a:t>
            </a:r>
            <a:endParaRPr lang="tr-TR" sz="4400" dirty="0">
              <a:solidFill>
                <a:srgbClr val="824C2E"/>
              </a:solidFill>
            </a:endParaRPr>
          </a:p>
        </p:txBody>
      </p:sp>
      <p:sp>
        <p:nvSpPr>
          <p:cNvPr id="11" name="TextBox 10"/>
          <p:cNvSpPr txBox="1"/>
          <p:nvPr/>
        </p:nvSpPr>
        <p:spPr>
          <a:xfrm>
            <a:off x="3905254" y="2201636"/>
            <a:ext cx="2093265" cy="3477875"/>
          </a:xfrm>
          <a:prstGeom prst="rect">
            <a:avLst/>
          </a:prstGeom>
          <a:solidFill>
            <a:srgbClr val="734F29"/>
          </a:solidFill>
        </p:spPr>
        <p:txBody>
          <a:bodyPr wrap="none" rtlCol="0">
            <a:spAutoFit/>
          </a:bodyPr>
          <a:lstStyle/>
          <a:p>
            <a:r>
              <a:rPr lang="tr-TR" sz="4400" dirty="0" err="1">
                <a:solidFill>
                  <a:srgbClr val="FFFF00"/>
                </a:solidFill>
              </a:rPr>
              <a:t>Abcçd</a:t>
            </a:r>
            <a:endParaRPr lang="tr-TR" sz="4400" dirty="0">
              <a:solidFill>
                <a:srgbClr val="FFFF00"/>
              </a:solidFill>
            </a:endParaRPr>
          </a:p>
          <a:p>
            <a:r>
              <a:rPr lang="tr-TR" sz="4400" dirty="0" err="1">
                <a:solidFill>
                  <a:srgbClr val="FFFF00"/>
                </a:solidFill>
              </a:rPr>
              <a:t>Efgğhı</a:t>
            </a:r>
            <a:endParaRPr lang="tr-TR" sz="4400" dirty="0">
              <a:solidFill>
                <a:srgbClr val="FFFF00"/>
              </a:solidFill>
            </a:endParaRPr>
          </a:p>
          <a:p>
            <a:r>
              <a:rPr lang="tr-TR" sz="4400" dirty="0" err="1">
                <a:solidFill>
                  <a:srgbClr val="FFFF00"/>
                </a:solidFill>
              </a:rPr>
              <a:t>İjklmn</a:t>
            </a:r>
            <a:endParaRPr lang="tr-TR" sz="4400" dirty="0">
              <a:solidFill>
                <a:srgbClr val="FFFF00"/>
              </a:solidFill>
            </a:endParaRPr>
          </a:p>
          <a:p>
            <a:r>
              <a:rPr lang="tr-TR" sz="4400" dirty="0" err="1">
                <a:solidFill>
                  <a:srgbClr val="FFFF00"/>
                </a:solidFill>
              </a:rPr>
              <a:t>Oöprs</a:t>
            </a:r>
            <a:endParaRPr lang="tr-TR" sz="4400" dirty="0">
              <a:solidFill>
                <a:srgbClr val="FFFF00"/>
              </a:solidFill>
            </a:endParaRPr>
          </a:p>
          <a:p>
            <a:r>
              <a:rPr lang="tr-TR" sz="4400" dirty="0" err="1">
                <a:solidFill>
                  <a:srgbClr val="FFFF00"/>
                </a:solidFill>
              </a:rPr>
              <a:t>Ştuüvyz</a:t>
            </a:r>
            <a:endParaRPr lang="tr-TR" sz="4400" dirty="0">
              <a:solidFill>
                <a:srgbClr val="FFFF00"/>
              </a:solidFill>
            </a:endParaRPr>
          </a:p>
        </p:txBody>
      </p:sp>
      <p:sp>
        <p:nvSpPr>
          <p:cNvPr id="12" name="TextBox 11"/>
          <p:cNvSpPr txBox="1"/>
          <p:nvPr/>
        </p:nvSpPr>
        <p:spPr>
          <a:xfrm>
            <a:off x="6139545" y="2215244"/>
            <a:ext cx="2093265" cy="3477875"/>
          </a:xfrm>
          <a:prstGeom prst="rect">
            <a:avLst/>
          </a:prstGeom>
          <a:solidFill>
            <a:srgbClr val="734F29"/>
          </a:solidFill>
        </p:spPr>
        <p:txBody>
          <a:bodyPr wrap="none" rtlCol="0">
            <a:spAutoFit/>
          </a:bodyPr>
          <a:lstStyle/>
          <a:p>
            <a:r>
              <a:rPr lang="tr-TR" sz="4400" dirty="0" err="1">
                <a:solidFill>
                  <a:srgbClr val="FF6969"/>
                </a:solidFill>
              </a:rPr>
              <a:t>Abcçd</a:t>
            </a:r>
            <a:endParaRPr lang="tr-TR" sz="4400" dirty="0">
              <a:solidFill>
                <a:srgbClr val="FF6969"/>
              </a:solidFill>
            </a:endParaRPr>
          </a:p>
          <a:p>
            <a:r>
              <a:rPr lang="tr-TR" sz="4400" dirty="0" err="1">
                <a:solidFill>
                  <a:srgbClr val="FF6969"/>
                </a:solidFill>
              </a:rPr>
              <a:t>Efgğhı</a:t>
            </a:r>
            <a:endParaRPr lang="tr-TR" sz="4400" dirty="0">
              <a:solidFill>
                <a:srgbClr val="FF6969"/>
              </a:solidFill>
            </a:endParaRPr>
          </a:p>
          <a:p>
            <a:r>
              <a:rPr lang="tr-TR" sz="4400" dirty="0" err="1">
                <a:solidFill>
                  <a:srgbClr val="FF6969"/>
                </a:solidFill>
              </a:rPr>
              <a:t>İjklmn</a:t>
            </a:r>
            <a:endParaRPr lang="tr-TR" sz="4400" dirty="0">
              <a:solidFill>
                <a:srgbClr val="FF6969"/>
              </a:solidFill>
            </a:endParaRPr>
          </a:p>
          <a:p>
            <a:r>
              <a:rPr lang="tr-TR" sz="4400" dirty="0" err="1">
                <a:solidFill>
                  <a:srgbClr val="FF6969"/>
                </a:solidFill>
              </a:rPr>
              <a:t>Oöprs</a:t>
            </a:r>
            <a:endParaRPr lang="tr-TR" sz="4400" dirty="0">
              <a:solidFill>
                <a:srgbClr val="FF6969"/>
              </a:solidFill>
            </a:endParaRPr>
          </a:p>
          <a:p>
            <a:r>
              <a:rPr lang="tr-TR" sz="4400" dirty="0" err="1">
                <a:solidFill>
                  <a:srgbClr val="FF6969"/>
                </a:solidFill>
              </a:rPr>
              <a:t>Ştuüvyz</a:t>
            </a:r>
            <a:endParaRPr lang="tr-TR" sz="4400" dirty="0">
              <a:solidFill>
                <a:srgbClr val="FF6969"/>
              </a:solidFill>
            </a:endParaRPr>
          </a:p>
        </p:txBody>
      </p:sp>
      <p:sp>
        <p:nvSpPr>
          <p:cNvPr id="13" name="TextBox 12"/>
          <p:cNvSpPr txBox="1"/>
          <p:nvPr/>
        </p:nvSpPr>
        <p:spPr>
          <a:xfrm>
            <a:off x="8382004" y="2212523"/>
            <a:ext cx="2093265" cy="3477875"/>
          </a:xfrm>
          <a:prstGeom prst="rect">
            <a:avLst/>
          </a:prstGeom>
          <a:solidFill>
            <a:srgbClr val="734F29"/>
          </a:solidFill>
        </p:spPr>
        <p:txBody>
          <a:bodyPr wrap="none" rtlCol="0">
            <a:spAutoFit/>
          </a:bodyPr>
          <a:lstStyle/>
          <a:p>
            <a:r>
              <a:rPr lang="tr-TR" sz="4400" dirty="0" err="1">
                <a:solidFill>
                  <a:srgbClr val="FFFF81"/>
                </a:solidFill>
              </a:rPr>
              <a:t>Abcçd</a:t>
            </a:r>
            <a:endParaRPr lang="tr-TR" sz="4400" dirty="0">
              <a:solidFill>
                <a:srgbClr val="FFFF81"/>
              </a:solidFill>
            </a:endParaRPr>
          </a:p>
          <a:p>
            <a:r>
              <a:rPr lang="tr-TR" sz="4400" dirty="0" err="1">
                <a:solidFill>
                  <a:srgbClr val="FFFF81"/>
                </a:solidFill>
              </a:rPr>
              <a:t>Efgğhı</a:t>
            </a:r>
            <a:endParaRPr lang="tr-TR" sz="4400" dirty="0">
              <a:solidFill>
                <a:srgbClr val="FFFF81"/>
              </a:solidFill>
            </a:endParaRPr>
          </a:p>
          <a:p>
            <a:r>
              <a:rPr lang="tr-TR" sz="4400" dirty="0" err="1">
                <a:solidFill>
                  <a:srgbClr val="FFFF81"/>
                </a:solidFill>
              </a:rPr>
              <a:t>İjklmn</a:t>
            </a:r>
            <a:endParaRPr lang="tr-TR" sz="4400" dirty="0">
              <a:solidFill>
                <a:srgbClr val="FFFF81"/>
              </a:solidFill>
            </a:endParaRPr>
          </a:p>
          <a:p>
            <a:r>
              <a:rPr lang="tr-TR" sz="4400" dirty="0" err="1">
                <a:solidFill>
                  <a:srgbClr val="FFFF81"/>
                </a:solidFill>
              </a:rPr>
              <a:t>Oöprs</a:t>
            </a:r>
            <a:endParaRPr lang="tr-TR" sz="4400" dirty="0">
              <a:solidFill>
                <a:srgbClr val="FFFF81"/>
              </a:solidFill>
            </a:endParaRPr>
          </a:p>
          <a:p>
            <a:r>
              <a:rPr lang="tr-TR" sz="4400" dirty="0" err="1">
                <a:solidFill>
                  <a:srgbClr val="FFFF81"/>
                </a:solidFill>
              </a:rPr>
              <a:t>Ştuüvyz</a:t>
            </a:r>
            <a:endParaRPr lang="tr-TR" sz="4400" dirty="0">
              <a:solidFill>
                <a:srgbClr val="FFFF81"/>
              </a:solidFill>
            </a:endParaRPr>
          </a:p>
        </p:txBody>
      </p:sp>
      <p:sp>
        <p:nvSpPr>
          <p:cNvPr id="15" name="Rectangle 4"/>
          <p:cNvSpPr txBox="1">
            <a:spLocks noChangeArrowheads="1"/>
          </p:cNvSpPr>
          <p:nvPr/>
        </p:nvSpPr>
        <p:spPr bwMode="auto">
          <a:xfrm>
            <a:off x="5613954" y="1443705"/>
            <a:ext cx="3135796" cy="7647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r>
              <a:rPr lang="tr-TR" dirty="0"/>
              <a:t>Ton Kontrastı </a:t>
            </a:r>
          </a:p>
          <a:p>
            <a:pPr algn="ctr"/>
            <a:r>
              <a:rPr lang="tr-TR" dirty="0"/>
              <a:t>(</a:t>
            </a:r>
            <a:r>
              <a:rPr lang="tr-TR" i="1" dirty="0" err="1"/>
              <a:t>Intensity</a:t>
            </a:r>
            <a:r>
              <a:rPr lang="tr-TR" i="1" dirty="0"/>
              <a:t> </a:t>
            </a:r>
            <a:r>
              <a:rPr lang="tr-TR" i="1" dirty="0" err="1"/>
              <a:t>Contrast</a:t>
            </a:r>
            <a:r>
              <a:rPr lang="tr-TR" dirty="0"/>
              <a:t>)</a:t>
            </a:r>
          </a:p>
          <a:p>
            <a:pPr marL="342900" indent="-342900">
              <a:buFont typeface="Arial" panose="020B0604020202020204" pitchFamily="34" charset="0"/>
              <a:buChar char="•"/>
            </a:pPr>
            <a:endParaRPr lang="tr-TR" dirty="0"/>
          </a:p>
          <a:p>
            <a:endParaRPr lang="tr-TR" dirty="0"/>
          </a:p>
          <a:p>
            <a:endParaRPr lang="tr-TR" dirty="0"/>
          </a:p>
          <a:p>
            <a:endParaRPr lang="tr-TR" dirty="0"/>
          </a:p>
        </p:txBody>
      </p:sp>
      <p:sp>
        <p:nvSpPr>
          <p:cNvPr id="16" name="Rectangle 4"/>
          <p:cNvSpPr txBox="1">
            <a:spLocks noChangeArrowheads="1"/>
          </p:cNvSpPr>
          <p:nvPr/>
        </p:nvSpPr>
        <p:spPr bwMode="auto">
          <a:xfrm>
            <a:off x="8530210" y="1436901"/>
            <a:ext cx="1796851" cy="7647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a:r>
              <a:rPr lang="tr-TR" dirty="0"/>
              <a:t>Renk ve Ton Kontrastı </a:t>
            </a:r>
            <a:endParaRPr lang="tr-TR" dirty="0"/>
          </a:p>
          <a:p>
            <a:endParaRPr lang="tr-TR" dirty="0"/>
          </a:p>
          <a:p>
            <a:endParaRPr lang="tr-TR" dirty="0"/>
          </a:p>
          <a:p>
            <a:endParaRPr lang="tr-TR" dirty="0"/>
          </a:p>
        </p:txBody>
      </p:sp>
    </p:spTree>
    <p:extLst>
      <p:ext uri="{BB962C8B-B14F-4D97-AF65-F5344CB8AC3E}">
        <p14:creationId xmlns:p14="http://schemas.microsoft.com/office/powerpoint/2010/main" val="307686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37</a:t>
            </a:fld>
            <a:endParaRPr lang="en-US"/>
          </a:p>
        </p:txBody>
      </p:sp>
      <p:sp>
        <p:nvSpPr>
          <p:cNvPr id="8" name="TextBox 7"/>
          <p:cNvSpPr txBox="1"/>
          <p:nvPr/>
        </p:nvSpPr>
        <p:spPr>
          <a:xfrm>
            <a:off x="1588632" y="1326319"/>
            <a:ext cx="8759834" cy="369332"/>
          </a:xfrm>
          <a:prstGeom prst="rect">
            <a:avLst/>
          </a:prstGeom>
          <a:noFill/>
        </p:spPr>
        <p:txBody>
          <a:bodyPr wrap="none" rtlCol="0">
            <a:spAutoFit/>
          </a:bodyPr>
          <a:lstStyle/>
          <a:p>
            <a:r>
              <a:rPr lang="tr-TR" b="1" dirty="0"/>
              <a:t>KONTRAST RENKLER TABLOSU’NA AYKIRI BİR GÖRSELLEŞTİRME: KÖTÜ ÖRNEK</a:t>
            </a:r>
          </a:p>
        </p:txBody>
      </p:sp>
      <p:pic>
        <p:nvPicPr>
          <p:cNvPr id="2050" name="Picture 2" descr="https://rigorousthemes-blog-ebizon.netdna-ssl.com/wp-content/uploads/2021/02/screely-16123624002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888" y="1814637"/>
            <a:ext cx="5126718" cy="44217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28108" y="5342849"/>
            <a:ext cx="3290207" cy="738664"/>
          </a:xfrm>
          <a:prstGeom prst="rect">
            <a:avLst/>
          </a:prstGeom>
        </p:spPr>
        <p:txBody>
          <a:bodyPr wrap="square">
            <a:spAutoFit/>
          </a:bodyPr>
          <a:lstStyle/>
          <a:p>
            <a:r>
              <a:rPr lang="tr-TR" sz="1400" dirty="0"/>
              <a:t>Kaynak: </a:t>
            </a:r>
            <a:r>
              <a:rPr lang="tr-TR" sz="1400" dirty="0">
                <a:hlinkClick r:id="rId3"/>
              </a:rPr>
              <a:t>https</a:t>
            </a:r>
            <a:r>
              <a:rPr lang="tr-TR" sz="1400" dirty="0">
                <a:hlinkClick r:id="rId3"/>
              </a:rPr>
              <a:t>://rigorousthemes.com/blog/bad-data-visualization-examples</a:t>
            </a:r>
            <a:r>
              <a:rPr lang="tr-TR" sz="1400" dirty="0">
                <a:hlinkClick r:id="rId3"/>
              </a:rPr>
              <a:t>/</a:t>
            </a:r>
            <a:r>
              <a:rPr lang="tr-TR" sz="1400" dirty="0"/>
              <a:t> </a:t>
            </a:r>
            <a:endParaRPr lang="tr-TR" sz="1400" dirty="0"/>
          </a:p>
        </p:txBody>
      </p:sp>
    </p:spTree>
    <p:extLst>
      <p:ext uri="{BB962C8B-B14F-4D97-AF65-F5344CB8AC3E}">
        <p14:creationId xmlns:p14="http://schemas.microsoft.com/office/powerpoint/2010/main" val="428043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38</a:t>
            </a:fld>
            <a:endParaRPr lang="en-US"/>
          </a:p>
        </p:txBody>
      </p:sp>
      <p:sp>
        <p:nvSpPr>
          <p:cNvPr id="8" name="TextBox 7"/>
          <p:cNvSpPr txBox="1"/>
          <p:nvPr/>
        </p:nvSpPr>
        <p:spPr>
          <a:xfrm>
            <a:off x="1588632" y="1326319"/>
            <a:ext cx="8759834" cy="369332"/>
          </a:xfrm>
          <a:prstGeom prst="rect">
            <a:avLst/>
          </a:prstGeom>
          <a:noFill/>
        </p:spPr>
        <p:txBody>
          <a:bodyPr wrap="none" rtlCol="0">
            <a:spAutoFit/>
          </a:bodyPr>
          <a:lstStyle/>
          <a:p>
            <a:r>
              <a:rPr lang="tr-TR" b="1" dirty="0"/>
              <a:t>KONTRAST RENKLER TABLOSU’NA AYKIRI BİR GÖRSELLEŞTİRME: KÖTÜ ÖRNEK</a:t>
            </a:r>
          </a:p>
        </p:txBody>
      </p:sp>
      <p:sp>
        <p:nvSpPr>
          <p:cNvPr id="7" name="Rectangle 6"/>
          <p:cNvSpPr/>
          <p:nvPr/>
        </p:nvSpPr>
        <p:spPr>
          <a:xfrm>
            <a:off x="3940631" y="5930680"/>
            <a:ext cx="5021036" cy="307777"/>
          </a:xfrm>
          <a:prstGeom prst="rect">
            <a:avLst/>
          </a:prstGeom>
        </p:spPr>
        <p:txBody>
          <a:bodyPr wrap="square">
            <a:spAutoFit/>
          </a:bodyPr>
          <a:lstStyle/>
          <a:p>
            <a:r>
              <a:rPr lang="tr-TR" sz="1400" dirty="0"/>
              <a:t>Kaynak</a:t>
            </a:r>
            <a:r>
              <a:rPr lang="tr-TR" sz="1400" dirty="0"/>
              <a:t>: </a:t>
            </a:r>
            <a:r>
              <a:rPr lang="tr-TR" sz="1400" dirty="0">
                <a:hlinkClick r:id="rId2"/>
              </a:rPr>
              <a:t>https://badvisualisations.tumblr.com</a:t>
            </a:r>
            <a:r>
              <a:rPr lang="tr-TR" sz="1400" dirty="0">
                <a:hlinkClick r:id="rId2"/>
              </a:rPr>
              <a:t>/</a:t>
            </a:r>
            <a:r>
              <a:rPr lang="tr-TR" sz="1400" dirty="0"/>
              <a:t> </a:t>
            </a:r>
            <a:endParaRPr lang="tr-TR" sz="1400" dirty="0"/>
          </a:p>
        </p:txBody>
      </p:sp>
      <p:pic>
        <p:nvPicPr>
          <p:cNvPr id="21506" name="Picture 2" descr="If we could see past the colour scheme, this might be a good graph, but the choice of colour scheme makes it impossible to understand. Also the graph itself is not clear on what the Y axis is, and we need to perhaps turn to the accompanying arti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348" y="1793623"/>
            <a:ext cx="7110639" cy="400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561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39</a:t>
            </a:fld>
            <a:endParaRPr lang="en-US"/>
          </a:p>
        </p:txBody>
      </p:sp>
      <p:sp>
        <p:nvSpPr>
          <p:cNvPr id="8" name="TextBox 7"/>
          <p:cNvSpPr txBox="1"/>
          <p:nvPr/>
        </p:nvSpPr>
        <p:spPr>
          <a:xfrm>
            <a:off x="1588632" y="1326319"/>
            <a:ext cx="3921202" cy="369332"/>
          </a:xfrm>
          <a:prstGeom prst="rect">
            <a:avLst/>
          </a:prstGeom>
          <a:noFill/>
        </p:spPr>
        <p:txBody>
          <a:bodyPr wrap="none" rtlCol="0">
            <a:spAutoFit/>
          </a:bodyPr>
          <a:lstStyle/>
          <a:p>
            <a:r>
              <a:rPr lang="tr-TR" b="1" dirty="0"/>
              <a:t>RENK KÖRLÜĞÜNE KARŞI ÖNLEM</a:t>
            </a:r>
          </a:p>
        </p:txBody>
      </p:sp>
      <p:sp>
        <p:nvSpPr>
          <p:cNvPr id="7" name="Rectangle 6"/>
          <p:cNvSpPr/>
          <p:nvPr/>
        </p:nvSpPr>
        <p:spPr>
          <a:xfrm>
            <a:off x="1588632" y="1821206"/>
            <a:ext cx="5021036" cy="400110"/>
          </a:xfrm>
          <a:prstGeom prst="rect">
            <a:avLst/>
          </a:prstGeom>
        </p:spPr>
        <p:txBody>
          <a:bodyPr wrap="square">
            <a:spAutoFit/>
          </a:bodyPr>
          <a:lstStyle/>
          <a:p>
            <a:r>
              <a:rPr lang="tr-TR" sz="2000" dirty="0"/>
              <a:t>Erkeklerin %10’unda; kadınların %1’inde</a:t>
            </a:r>
            <a:endParaRPr lang="tr-TR" sz="2000" dirty="0"/>
          </a:p>
        </p:txBody>
      </p:sp>
      <p:pic>
        <p:nvPicPr>
          <p:cNvPr id="3" name="Picture 2"/>
          <p:cNvPicPr>
            <a:picLocks noChangeAspect="1"/>
          </p:cNvPicPr>
          <p:nvPr/>
        </p:nvPicPr>
        <p:blipFill>
          <a:blip r:embed="rId2"/>
          <a:stretch>
            <a:fillRect/>
          </a:stretch>
        </p:blipFill>
        <p:spPr>
          <a:xfrm>
            <a:off x="2211161" y="2346871"/>
            <a:ext cx="7981950" cy="2952750"/>
          </a:xfrm>
          <a:prstGeom prst="rect">
            <a:avLst/>
          </a:prstGeom>
        </p:spPr>
      </p:pic>
      <p:sp>
        <p:nvSpPr>
          <p:cNvPr id="10" name="Rectangle 9"/>
          <p:cNvSpPr/>
          <p:nvPr/>
        </p:nvSpPr>
        <p:spPr>
          <a:xfrm>
            <a:off x="3284083" y="5299621"/>
            <a:ext cx="1922011" cy="400110"/>
          </a:xfrm>
          <a:prstGeom prst="rect">
            <a:avLst/>
          </a:prstGeom>
        </p:spPr>
        <p:txBody>
          <a:bodyPr wrap="square">
            <a:spAutoFit/>
          </a:bodyPr>
          <a:lstStyle/>
          <a:p>
            <a:r>
              <a:rPr lang="tr-TR" sz="2000" dirty="0"/>
              <a:t>Gerçek renkler</a:t>
            </a:r>
            <a:endParaRPr lang="tr-TR" sz="2000" dirty="0"/>
          </a:p>
        </p:txBody>
      </p:sp>
      <p:sp>
        <p:nvSpPr>
          <p:cNvPr id="11" name="Rectangle 10"/>
          <p:cNvSpPr/>
          <p:nvPr/>
        </p:nvSpPr>
        <p:spPr>
          <a:xfrm>
            <a:off x="6279015" y="5299622"/>
            <a:ext cx="3841979" cy="1015663"/>
          </a:xfrm>
          <a:prstGeom prst="rect">
            <a:avLst/>
          </a:prstGeom>
        </p:spPr>
        <p:txBody>
          <a:bodyPr wrap="square">
            <a:spAutoFit/>
          </a:bodyPr>
          <a:lstStyle/>
          <a:p>
            <a:pPr algn="ctr"/>
            <a:r>
              <a:rPr lang="tr-TR" sz="2000" dirty="0"/>
              <a:t>Yeşil-kırmızı renk ayırt etme bozukluğu olan kişinin algıladığı renkler</a:t>
            </a:r>
            <a:endParaRPr lang="tr-TR" sz="2000" dirty="0"/>
          </a:p>
        </p:txBody>
      </p:sp>
    </p:spTree>
    <p:extLst>
      <p:ext uri="{BB962C8B-B14F-4D97-AF65-F5344CB8AC3E}">
        <p14:creationId xmlns:p14="http://schemas.microsoft.com/office/powerpoint/2010/main" val="10143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tr-TR" dirty="0" smtClean="0"/>
              <a:t>BTK AKADEMİ – İLGİLİ EĞİTİMLER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a:t>
            </a:fld>
            <a:endParaRPr lang="en-US"/>
          </a:p>
        </p:txBody>
      </p:sp>
      <p:sp>
        <p:nvSpPr>
          <p:cNvPr id="4" name="Rectangle 3"/>
          <p:cNvSpPr/>
          <p:nvPr/>
        </p:nvSpPr>
        <p:spPr>
          <a:xfrm>
            <a:off x="2165839" y="1230092"/>
            <a:ext cx="8191918" cy="2128147"/>
          </a:xfrm>
          <a:prstGeom prst="rect">
            <a:avLst/>
          </a:prstGeom>
        </p:spPr>
        <p:txBody>
          <a:bodyPr wrap="square">
            <a:spAutoFit/>
          </a:bodyPr>
          <a:lstStyle/>
          <a:p>
            <a:r>
              <a:rPr lang="en-US" dirty="0">
                <a:latin typeface="Calibri" panose="020F0502020204030204" pitchFamily="34" charset="0"/>
                <a:ea typeface="Arial Unicode MS" panose="020B0604020202020204" pitchFamily="34" charset="-128"/>
              </a:rPr>
              <a:t>BTK </a:t>
            </a:r>
            <a:r>
              <a:rPr lang="en-US" dirty="0" err="1">
                <a:latin typeface="Calibri" panose="020F0502020204030204" pitchFamily="34" charset="0"/>
                <a:ea typeface="Arial Unicode MS" panose="020B0604020202020204" pitchFamily="34" charset="-128"/>
              </a:rPr>
              <a:t>Akademi’de</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aşağıdaki</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uzmanlık</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alanlarını</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destekleyici</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nitelikte</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bulunan</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eğitim</a:t>
            </a:r>
            <a:r>
              <a:rPr lang="en-US" dirty="0">
                <a:latin typeface="Calibri" panose="020F0502020204030204" pitchFamily="34" charset="0"/>
                <a:ea typeface="Arial Unicode MS" panose="020B0604020202020204" pitchFamily="34" charset="-128"/>
              </a:rPr>
              <a:t> </a:t>
            </a:r>
            <a:r>
              <a:rPr lang="en-US" dirty="0" err="1">
                <a:latin typeface="Calibri" panose="020F0502020204030204" pitchFamily="34" charset="0"/>
                <a:ea typeface="Arial Unicode MS" panose="020B0604020202020204" pitchFamily="34" charset="-128"/>
              </a:rPr>
              <a:t>listesi</a:t>
            </a:r>
            <a:r>
              <a:rPr lang="en-US" dirty="0">
                <a:latin typeface="Calibri" panose="020F0502020204030204" pitchFamily="34" charset="0"/>
                <a:ea typeface="Arial Unicode MS" panose="020B0604020202020204" pitchFamily="34" charset="-128"/>
              </a:rPr>
              <a:t>:</a:t>
            </a:r>
            <a:endParaRPr lang="tr-TR" dirty="0">
              <a:latin typeface="Times New Roman" panose="02020603050405020304" pitchFamily="18" charset="0"/>
              <a:ea typeface="Arial Unicode MS" panose="020B0604020202020204" pitchFamily="34" charset="-128"/>
            </a:endParaRPr>
          </a:p>
          <a:p>
            <a:pPr>
              <a:lnSpc>
                <a:spcPct val="107000"/>
              </a:lnSpc>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 </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Veri Analisti</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Veri Bilimci</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İş Zekası Uzmanı</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342900" indent="-342900">
              <a:lnSpc>
                <a:spcPct val="107000"/>
              </a:lnSpc>
              <a:buFont typeface="Symbol" panose="05050102010706020507" pitchFamily="18" charset="2"/>
              <a:buChar char=""/>
            </a:pPr>
            <a:r>
              <a:rPr lang="tr-TR" dirty="0">
                <a:solidFill>
                  <a:srgbClr val="000000"/>
                </a:solidFill>
                <a:uFill>
                  <a:solidFill>
                    <a:srgbClr val="000000"/>
                  </a:solidFill>
                </a:uFill>
                <a:latin typeface="Calibri" panose="020F0502020204030204" pitchFamily="34" charset="0"/>
                <a:ea typeface="Arial Unicode MS" panose="020B0604020202020204" pitchFamily="34" charset="-128"/>
                <a:cs typeface="Calibri" panose="020F0502020204030204" pitchFamily="34" charset="0"/>
              </a:rPr>
              <a:t>Makine Öğrenmesi Uzmanı</a:t>
            </a:r>
            <a:endParaRPr lang="tr-TR" sz="1600" dirty="0">
              <a:solidFill>
                <a:srgbClr val="000000"/>
              </a:solidFill>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graphicFrame>
        <p:nvGraphicFramePr>
          <p:cNvPr id="5" name="Table 4"/>
          <p:cNvGraphicFramePr>
            <a:graphicFrameLocks noGrp="1"/>
          </p:cNvGraphicFramePr>
          <p:nvPr>
            <p:extLst/>
          </p:nvPr>
        </p:nvGraphicFramePr>
        <p:xfrm>
          <a:off x="2107958" y="3541455"/>
          <a:ext cx="8062022" cy="2573735"/>
        </p:xfrm>
        <a:graphic>
          <a:graphicData uri="http://schemas.openxmlformats.org/drawingml/2006/table">
            <a:tbl>
              <a:tblPr firstRow="1" firstCol="1" bandRow="1">
                <a:tableStyleId>{5C22544A-7EE6-4342-B048-85BDC9FD1C3A}</a:tableStyleId>
              </a:tblPr>
              <a:tblGrid>
                <a:gridCol w="5543268">
                  <a:extLst>
                    <a:ext uri="{9D8B030D-6E8A-4147-A177-3AD203B41FA5}">
                      <a16:colId xmlns:a16="http://schemas.microsoft.com/office/drawing/2014/main" val="4294519330"/>
                    </a:ext>
                  </a:extLst>
                </a:gridCol>
                <a:gridCol w="2518754">
                  <a:extLst>
                    <a:ext uri="{9D8B030D-6E8A-4147-A177-3AD203B41FA5}">
                      <a16:colId xmlns:a16="http://schemas.microsoft.com/office/drawing/2014/main" val="3594769841"/>
                    </a:ext>
                  </a:extLst>
                </a:gridCol>
              </a:tblGrid>
              <a:tr h="163195">
                <a:tc>
                  <a:txBody>
                    <a:bodyPr/>
                    <a:lstStyle/>
                    <a:p>
                      <a:pPr algn="l">
                        <a:lnSpc>
                          <a:spcPct val="107000"/>
                        </a:lnSpc>
                        <a:spcAft>
                          <a:spcPts val="0"/>
                        </a:spcAft>
                      </a:pPr>
                      <a:r>
                        <a:rPr lang="tr-TR" sz="1600" dirty="0">
                          <a:ln>
                            <a:noFill/>
                          </a:ln>
                          <a:effectLst/>
                          <a:uFill>
                            <a:solidFill>
                              <a:srgbClr val="000000"/>
                            </a:solidFill>
                          </a:uFill>
                        </a:rPr>
                        <a:t>Ekstra </a:t>
                      </a:r>
                      <a:r>
                        <a:rPr lang="tr-TR" sz="1600" dirty="0" smtClean="0">
                          <a:ln>
                            <a:noFill/>
                          </a:ln>
                          <a:effectLst/>
                          <a:uFill>
                            <a:solidFill>
                              <a:srgbClr val="000000"/>
                            </a:solidFill>
                          </a:uFill>
                        </a:rPr>
                        <a:t>Eğitim</a:t>
                      </a:r>
                      <a:r>
                        <a:rPr lang="tr-TR" sz="1600" baseline="0" dirty="0" smtClean="0">
                          <a:ln>
                            <a:noFill/>
                          </a:ln>
                          <a:effectLst/>
                          <a:uFill>
                            <a:solidFill>
                              <a:srgbClr val="000000"/>
                            </a:solidFill>
                          </a:uFill>
                        </a:rPr>
                        <a:t> Önerileri</a:t>
                      </a:r>
                      <a:endParaRPr lang="tr-TR" sz="14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tc>
                  <a:txBody>
                    <a:bodyPr/>
                    <a:lstStyle/>
                    <a:p>
                      <a:pPr algn="l">
                        <a:lnSpc>
                          <a:spcPct val="107000"/>
                        </a:lnSpc>
                        <a:spcAft>
                          <a:spcPts val="0"/>
                        </a:spcAft>
                      </a:pPr>
                      <a:r>
                        <a:rPr lang="de-DE" sz="1600">
                          <a:ln>
                            <a:noFill/>
                          </a:ln>
                          <a:effectLst/>
                          <a:uFill>
                            <a:solidFill>
                              <a:srgbClr val="000000"/>
                            </a:solidFill>
                          </a:uFill>
                        </a:rPr>
                        <a:t>Eğitmen</a:t>
                      </a:r>
                      <a:endParaRPr lang="tr-TR" sz="14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1660901431"/>
                  </a:ext>
                </a:extLst>
              </a:tr>
              <a:tr h="398603">
                <a:tc>
                  <a:txBody>
                    <a:bodyPr/>
                    <a:lstStyle/>
                    <a:p>
                      <a:pPr algn="l">
                        <a:spcAft>
                          <a:spcPts val="0"/>
                        </a:spcAft>
                      </a:pPr>
                      <a:r>
                        <a:rPr lang="tr-TR" sz="1600" b="0" dirty="0">
                          <a:ln>
                            <a:noFill/>
                          </a:ln>
                          <a:effectLst/>
                        </a:rPr>
                        <a:t>Her Yönüyle SQL </a:t>
                      </a:r>
                      <a:r>
                        <a:rPr lang="tr-TR" sz="1600" b="0" dirty="0" smtClean="0">
                          <a:ln>
                            <a:noFill/>
                          </a:ln>
                          <a:effectLst/>
                        </a:rPr>
                        <a:t>Server</a:t>
                      </a:r>
                      <a:endParaRPr lang="tr-TR" sz="1600" b="0" dirty="0">
                        <a:effectLst/>
                      </a:endParaRPr>
                    </a:p>
                  </a:txBody>
                  <a:tcPr marL="50800" marR="50800" marT="50800" marB="50800"/>
                </a:tc>
                <a:tc>
                  <a:txBody>
                    <a:bodyPr/>
                    <a:lstStyle/>
                    <a:p>
                      <a:pPr algn="l">
                        <a:lnSpc>
                          <a:spcPct val="107000"/>
                        </a:lnSpc>
                        <a:spcAft>
                          <a:spcPts val="0"/>
                        </a:spcAft>
                      </a:pPr>
                      <a:r>
                        <a:rPr lang="tr-TR" sz="1600">
                          <a:ln>
                            <a:noFill/>
                          </a:ln>
                          <a:effectLst/>
                          <a:uFill>
                            <a:solidFill>
                              <a:srgbClr val="000000"/>
                            </a:solidFill>
                          </a:uFill>
                        </a:rPr>
                        <a:t>Ömer Çolakoğlu</a:t>
                      </a:r>
                      <a:endParaRPr lang="tr-TR" sz="14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1078962256"/>
                  </a:ext>
                </a:extLst>
              </a:tr>
              <a:tr h="305435">
                <a:tc>
                  <a:txBody>
                    <a:bodyPr/>
                    <a:lstStyle/>
                    <a:p>
                      <a:pPr algn="l">
                        <a:spcAft>
                          <a:spcPts val="0"/>
                        </a:spcAft>
                      </a:pPr>
                      <a:r>
                        <a:rPr lang="en-US" sz="1600" b="0" dirty="0" err="1">
                          <a:effectLst/>
                        </a:rPr>
                        <a:t>DevExpress</a:t>
                      </a:r>
                      <a:r>
                        <a:rPr lang="en-US" sz="1600" b="0" dirty="0">
                          <a:effectLst/>
                        </a:rPr>
                        <a:t> Dashboard İle </a:t>
                      </a:r>
                      <a:r>
                        <a:rPr lang="en-US" sz="1600" b="0" dirty="0" err="1">
                          <a:effectLst/>
                        </a:rPr>
                        <a:t>İş</a:t>
                      </a:r>
                      <a:r>
                        <a:rPr lang="en-US" sz="1600" b="0" dirty="0">
                          <a:effectLst/>
                        </a:rPr>
                        <a:t> </a:t>
                      </a:r>
                      <a:r>
                        <a:rPr lang="en-US" sz="1600" b="0" dirty="0" err="1">
                          <a:effectLst/>
                        </a:rPr>
                        <a:t>Zekası</a:t>
                      </a:r>
                      <a:r>
                        <a:rPr lang="en-US" sz="1600" b="0" dirty="0">
                          <a:effectLst/>
                        </a:rPr>
                        <a:t> </a:t>
                      </a:r>
                      <a:r>
                        <a:rPr lang="en-US" sz="1600" b="0" dirty="0" err="1">
                          <a:effectLst/>
                        </a:rPr>
                        <a:t>ve</a:t>
                      </a:r>
                      <a:r>
                        <a:rPr lang="en-US" sz="1600" b="0" dirty="0">
                          <a:effectLst/>
                        </a:rPr>
                        <a:t> </a:t>
                      </a:r>
                      <a:r>
                        <a:rPr lang="en-US" sz="1600" b="0" dirty="0" err="1">
                          <a:effectLst/>
                        </a:rPr>
                        <a:t>Veri</a:t>
                      </a:r>
                      <a:r>
                        <a:rPr lang="en-US" sz="1600" b="0" dirty="0">
                          <a:effectLst/>
                        </a:rPr>
                        <a:t> </a:t>
                      </a:r>
                      <a:r>
                        <a:rPr lang="en-US" sz="1600" b="0" dirty="0" err="1" smtClean="0">
                          <a:effectLst/>
                        </a:rPr>
                        <a:t>Analitiği</a:t>
                      </a:r>
                      <a:endParaRPr lang="tr-TR" sz="1600" b="0" dirty="0">
                        <a:effectLst/>
                      </a:endParaRPr>
                    </a:p>
                  </a:txBody>
                  <a:tcPr marL="50800" marR="50800" marT="50800" marB="50800"/>
                </a:tc>
                <a:tc>
                  <a:txBody>
                    <a:bodyPr/>
                    <a:lstStyle/>
                    <a:p>
                      <a:pPr algn="l">
                        <a:lnSpc>
                          <a:spcPct val="107000"/>
                        </a:lnSpc>
                        <a:spcAft>
                          <a:spcPts val="0"/>
                        </a:spcAft>
                      </a:pPr>
                      <a:r>
                        <a:rPr lang="tr-TR" sz="1600">
                          <a:ln>
                            <a:noFill/>
                          </a:ln>
                          <a:effectLst/>
                          <a:uFill>
                            <a:solidFill>
                              <a:srgbClr val="000000"/>
                            </a:solidFill>
                          </a:uFill>
                        </a:rPr>
                        <a:t>Ömer Çolakoğlu</a:t>
                      </a:r>
                      <a:endParaRPr lang="tr-TR" sz="140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3966056962"/>
                  </a:ext>
                </a:extLst>
              </a:tr>
              <a:tr h="305435">
                <a:tc>
                  <a:txBody>
                    <a:bodyPr/>
                    <a:lstStyle/>
                    <a:p>
                      <a:pPr algn="l">
                        <a:lnSpc>
                          <a:spcPct val="107000"/>
                        </a:lnSpc>
                        <a:spcAft>
                          <a:spcPts val="0"/>
                        </a:spcAft>
                      </a:pPr>
                      <a:r>
                        <a:rPr lang="tr-TR" sz="1600" b="0" dirty="0">
                          <a:ln>
                            <a:noFill/>
                          </a:ln>
                          <a:effectLst/>
                          <a:uFill>
                            <a:solidFill>
                              <a:srgbClr val="000000"/>
                            </a:solidFill>
                          </a:uFill>
                        </a:rPr>
                        <a:t>Büyük Veri ve Uygulamaları</a:t>
                      </a:r>
                      <a:endParaRPr lang="tr-TR" sz="1400" b="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tc>
                  <a:txBody>
                    <a:bodyPr/>
                    <a:lstStyle/>
                    <a:p>
                      <a:pPr algn="l">
                        <a:lnSpc>
                          <a:spcPct val="107000"/>
                        </a:lnSpc>
                        <a:spcAft>
                          <a:spcPts val="0"/>
                        </a:spcAft>
                      </a:pPr>
                      <a:r>
                        <a:rPr lang="tr-TR" sz="1600" dirty="0">
                          <a:ln>
                            <a:noFill/>
                          </a:ln>
                          <a:effectLst/>
                          <a:uFill>
                            <a:solidFill>
                              <a:srgbClr val="000000"/>
                            </a:solidFill>
                          </a:uFill>
                        </a:rPr>
                        <a:t>Talha Kılıç</a:t>
                      </a:r>
                      <a:endParaRPr lang="tr-TR" sz="14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2368301887"/>
                  </a:ext>
                </a:extLst>
              </a:tr>
              <a:tr h="305435">
                <a:tc>
                  <a:txBody>
                    <a:bodyPr/>
                    <a:lstStyle/>
                    <a:p>
                      <a:pPr algn="l">
                        <a:lnSpc>
                          <a:spcPct val="107000"/>
                        </a:lnSpc>
                        <a:spcAft>
                          <a:spcPts val="0"/>
                        </a:spcAft>
                      </a:pPr>
                      <a:r>
                        <a:rPr lang="tr-TR" sz="1600" b="0" dirty="0">
                          <a:ln>
                            <a:noFill/>
                          </a:ln>
                          <a:effectLst/>
                          <a:uFill>
                            <a:solidFill>
                              <a:srgbClr val="000000"/>
                            </a:solidFill>
                          </a:uFill>
                        </a:rPr>
                        <a:t>R ile Veri Bilimine Giriş</a:t>
                      </a:r>
                      <a:endParaRPr lang="tr-TR" sz="1400" b="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tc>
                  <a:txBody>
                    <a:bodyPr/>
                    <a:lstStyle/>
                    <a:p>
                      <a:pPr algn="l">
                        <a:lnSpc>
                          <a:spcPct val="107000"/>
                        </a:lnSpc>
                        <a:spcAft>
                          <a:spcPts val="0"/>
                        </a:spcAft>
                      </a:pPr>
                      <a:r>
                        <a:rPr lang="tr-TR" sz="1600" dirty="0">
                          <a:ln>
                            <a:noFill/>
                          </a:ln>
                          <a:effectLst/>
                          <a:uFill>
                            <a:solidFill>
                              <a:srgbClr val="000000"/>
                            </a:solidFill>
                          </a:uFill>
                        </a:rPr>
                        <a:t>Özge Özmen</a:t>
                      </a:r>
                      <a:endParaRPr lang="tr-TR" sz="14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2193349486"/>
                  </a:ext>
                </a:extLst>
              </a:tr>
              <a:tr h="305435">
                <a:tc>
                  <a:txBody>
                    <a:bodyPr/>
                    <a:lstStyle/>
                    <a:p>
                      <a:pPr algn="l">
                        <a:spcAft>
                          <a:spcPts val="0"/>
                        </a:spcAft>
                      </a:pPr>
                      <a:r>
                        <a:rPr lang="tr-TR" sz="1600" b="0" dirty="0">
                          <a:ln>
                            <a:noFill/>
                          </a:ln>
                          <a:effectLst/>
                        </a:rPr>
                        <a:t>Veri </a:t>
                      </a:r>
                      <a:r>
                        <a:rPr lang="tr-TR" sz="1600" b="0" dirty="0" smtClean="0">
                          <a:ln>
                            <a:noFill/>
                          </a:ln>
                          <a:effectLst/>
                        </a:rPr>
                        <a:t>Modelleme</a:t>
                      </a:r>
                      <a:endParaRPr lang="tr-TR" sz="1600" b="0" dirty="0">
                        <a:effectLst/>
                      </a:endParaRPr>
                    </a:p>
                  </a:txBody>
                  <a:tcPr marL="50800" marR="50800" marT="50800" marB="50800"/>
                </a:tc>
                <a:tc>
                  <a:txBody>
                    <a:bodyPr/>
                    <a:lstStyle/>
                    <a:p>
                      <a:pPr algn="l">
                        <a:lnSpc>
                          <a:spcPct val="107000"/>
                        </a:lnSpc>
                        <a:spcAft>
                          <a:spcPts val="0"/>
                        </a:spcAft>
                      </a:pPr>
                      <a:r>
                        <a:rPr lang="tr-TR" sz="1600" dirty="0">
                          <a:ln>
                            <a:noFill/>
                          </a:ln>
                          <a:effectLst/>
                          <a:uFill>
                            <a:solidFill>
                              <a:srgbClr val="000000"/>
                            </a:solidFill>
                          </a:uFill>
                        </a:rPr>
                        <a:t>Murat Karabatak</a:t>
                      </a:r>
                      <a:endParaRPr lang="tr-TR" sz="14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1870971169"/>
                  </a:ext>
                </a:extLst>
              </a:tr>
              <a:tr h="305435">
                <a:tc>
                  <a:txBody>
                    <a:bodyPr/>
                    <a:lstStyle/>
                    <a:p>
                      <a:pPr algn="l">
                        <a:spcAft>
                          <a:spcPts val="0"/>
                        </a:spcAft>
                      </a:pPr>
                      <a:r>
                        <a:rPr lang="en-US" sz="1600" b="0" dirty="0" err="1">
                          <a:effectLst/>
                        </a:rPr>
                        <a:t>Uygulamalı</a:t>
                      </a:r>
                      <a:r>
                        <a:rPr lang="en-US" sz="1600" b="0" dirty="0">
                          <a:effectLst/>
                        </a:rPr>
                        <a:t> Microsoft Power BI</a:t>
                      </a:r>
                      <a:endParaRPr lang="tr-TR" sz="1600" b="0" dirty="0">
                        <a:effectLst/>
                        <a:latin typeface="Times New Roman" panose="02020603050405020304" pitchFamily="18" charset="0"/>
                        <a:ea typeface="Arial Unicode MS" panose="020B0604020202020204" pitchFamily="34" charset="-128"/>
                      </a:endParaRPr>
                    </a:p>
                  </a:txBody>
                  <a:tcPr marL="50800" marR="50800" marT="50800" marB="50800"/>
                </a:tc>
                <a:tc>
                  <a:txBody>
                    <a:bodyPr/>
                    <a:lstStyle/>
                    <a:p>
                      <a:pPr algn="l">
                        <a:lnSpc>
                          <a:spcPct val="107000"/>
                        </a:lnSpc>
                        <a:spcAft>
                          <a:spcPts val="0"/>
                        </a:spcAft>
                      </a:pPr>
                      <a:r>
                        <a:rPr lang="tr-TR" sz="1600" dirty="0">
                          <a:ln>
                            <a:noFill/>
                          </a:ln>
                          <a:effectLst/>
                          <a:uFill>
                            <a:solidFill>
                              <a:srgbClr val="000000"/>
                            </a:solidFill>
                          </a:uFill>
                        </a:rPr>
                        <a:t>Kubilay </a:t>
                      </a:r>
                      <a:r>
                        <a:rPr lang="tr-TR" sz="1600" dirty="0" err="1">
                          <a:ln>
                            <a:noFill/>
                          </a:ln>
                          <a:effectLst/>
                          <a:uFill>
                            <a:solidFill>
                              <a:srgbClr val="000000"/>
                            </a:solidFill>
                          </a:uFill>
                        </a:rPr>
                        <a:t>Taştutar</a:t>
                      </a:r>
                      <a:endParaRPr lang="tr-TR" sz="14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txBody>
                  <a:tcPr marL="50800" marR="50800" marT="50800" marB="50800"/>
                </a:tc>
                <a:extLst>
                  <a:ext uri="{0D108BD9-81ED-4DB2-BD59-A6C34878D82A}">
                    <a16:rowId xmlns:a16="http://schemas.microsoft.com/office/drawing/2014/main" val="2778920505"/>
                  </a:ext>
                </a:extLst>
              </a:tr>
            </a:tbl>
          </a:graphicData>
        </a:graphic>
      </p:graphicFrame>
    </p:spTree>
    <p:extLst>
      <p:ext uri="{BB962C8B-B14F-4D97-AF65-F5344CB8AC3E}">
        <p14:creationId xmlns:p14="http://schemas.microsoft.com/office/powerpoint/2010/main" val="510627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40</a:t>
            </a:fld>
            <a:endParaRPr lang="en-US"/>
          </a:p>
        </p:txBody>
      </p:sp>
      <p:sp>
        <p:nvSpPr>
          <p:cNvPr id="8" name="TextBox 7"/>
          <p:cNvSpPr txBox="1"/>
          <p:nvPr/>
        </p:nvSpPr>
        <p:spPr>
          <a:xfrm>
            <a:off x="1588632" y="1326319"/>
            <a:ext cx="3921202" cy="369332"/>
          </a:xfrm>
          <a:prstGeom prst="rect">
            <a:avLst/>
          </a:prstGeom>
          <a:noFill/>
        </p:spPr>
        <p:txBody>
          <a:bodyPr wrap="none" rtlCol="0">
            <a:spAutoFit/>
          </a:bodyPr>
          <a:lstStyle/>
          <a:p>
            <a:r>
              <a:rPr lang="tr-TR" b="1" dirty="0"/>
              <a:t>RENK KÖRLÜĞÜNE KARŞI ÖNLEM</a:t>
            </a:r>
          </a:p>
        </p:txBody>
      </p:sp>
      <p:sp>
        <p:nvSpPr>
          <p:cNvPr id="7" name="Rectangle 6"/>
          <p:cNvSpPr/>
          <p:nvPr/>
        </p:nvSpPr>
        <p:spPr>
          <a:xfrm>
            <a:off x="1588632" y="1821206"/>
            <a:ext cx="5021036" cy="400110"/>
          </a:xfrm>
          <a:prstGeom prst="rect">
            <a:avLst/>
          </a:prstGeom>
        </p:spPr>
        <p:txBody>
          <a:bodyPr wrap="square">
            <a:spAutoFit/>
          </a:bodyPr>
          <a:lstStyle/>
          <a:p>
            <a:r>
              <a:rPr lang="tr-TR" sz="2000" dirty="0"/>
              <a:t>Örnek: Yönetici Bilgi Özeti</a:t>
            </a:r>
            <a:endParaRPr lang="tr-TR" sz="2000" dirty="0"/>
          </a:p>
        </p:txBody>
      </p:sp>
      <p:sp>
        <p:nvSpPr>
          <p:cNvPr id="10" name="Rectangle 9"/>
          <p:cNvSpPr/>
          <p:nvPr/>
        </p:nvSpPr>
        <p:spPr>
          <a:xfrm>
            <a:off x="2753405" y="5299621"/>
            <a:ext cx="1922011" cy="400110"/>
          </a:xfrm>
          <a:prstGeom prst="rect">
            <a:avLst/>
          </a:prstGeom>
        </p:spPr>
        <p:txBody>
          <a:bodyPr wrap="square">
            <a:spAutoFit/>
          </a:bodyPr>
          <a:lstStyle/>
          <a:p>
            <a:r>
              <a:rPr lang="tr-TR" sz="2000" dirty="0"/>
              <a:t>Gerçek renkler</a:t>
            </a:r>
            <a:endParaRPr lang="tr-TR" sz="2000" dirty="0"/>
          </a:p>
        </p:txBody>
      </p:sp>
      <p:sp>
        <p:nvSpPr>
          <p:cNvPr id="11" name="Rectangle 10"/>
          <p:cNvSpPr/>
          <p:nvPr/>
        </p:nvSpPr>
        <p:spPr>
          <a:xfrm>
            <a:off x="6630078" y="5291458"/>
            <a:ext cx="3841979" cy="1015663"/>
          </a:xfrm>
          <a:prstGeom prst="rect">
            <a:avLst/>
          </a:prstGeom>
        </p:spPr>
        <p:txBody>
          <a:bodyPr wrap="square">
            <a:spAutoFit/>
          </a:bodyPr>
          <a:lstStyle/>
          <a:p>
            <a:pPr algn="ctr"/>
            <a:r>
              <a:rPr lang="tr-TR" sz="2000" dirty="0"/>
              <a:t>Yeşil-kırmızı renk ayırt etme bozukluğu olan kişinin algıladığı renkler</a:t>
            </a:r>
            <a:endParaRPr lang="tr-TR" sz="2000" dirty="0"/>
          </a:p>
        </p:txBody>
      </p:sp>
      <p:pic>
        <p:nvPicPr>
          <p:cNvPr id="9" name="Picture 8"/>
          <p:cNvPicPr>
            <a:picLocks noChangeAspect="1"/>
          </p:cNvPicPr>
          <p:nvPr/>
        </p:nvPicPr>
        <p:blipFill>
          <a:blip r:embed="rId2"/>
          <a:stretch>
            <a:fillRect/>
          </a:stretch>
        </p:blipFill>
        <p:spPr>
          <a:xfrm>
            <a:off x="1635480" y="2687051"/>
            <a:ext cx="8918221" cy="2612571"/>
          </a:xfrm>
          <a:prstGeom prst="rect">
            <a:avLst/>
          </a:prstGeom>
        </p:spPr>
      </p:pic>
    </p:spTree>
    <p:extLst>
      <p:ext uri="{BB962C8B-B14F-4D97-AF65-F5344CB8AC3E}">
        <p14:creationId xmlns:p14="http://schemas.microsoft.com/office/powerpoint/2010/main" val="3788568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Görselleştirmede Renklerin Kullanımı</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41</a:t>
            </a:fld>
            <a:endParaRPr lang="en-US"/>
          </a:p>
        </p:txBody>
      </p:sp>
      <p:sp>
        <p:nvSpPr>
          <p:cNvPr id="8" name="TextBox 7"/>
          <p:cNvSpPr txBox="1"/>
          <p:nvPr/>
        </p:nvSpPr>
        <p:spPr>
          <a:xfrm>
            <a:off x="1588632" y="1326319"/>
            <a:ext cx="3921202" cy="369332"/>
          </a:xfrm>
          <a:prstGeom prst="rect">
            <a:avLst/>
          </a:prstGeom>
          <a:noFill/>
        </p:spPr>
        <p:txBody>
          <a:bodyPr wrap="none" rtlCol="0">
            <a:spAutoFit/>
          </a:bodyPr>
          <a:lstStyle/>
          <a:p>
            <a:r>
              <a:rPr lang="tr-TR" b="1" dirty="0"/>
              <a:t>RENK KÖRLÜĞÜNE KARŞI ÖNLEM</a:t>
            </a:r>
          </a:p>
        </p:txBody>
      </p:sp>
      <p:sp>
        <p:nvSpPr>
          <p:cNvPr id="7" name="Rectangle 6"/>
          <p:cNvSpPr/>
          <p:nvPr/>
        </p:nvSpPr>
        <p:spPr>
          <a:xfrm>
            <a:off x="3695017" y="3825948"/>
            <a:ext cx="5021036" cy="400110"/>
          </a:xfrm>
          <a:prstGeom prst="rect">
            <a:avLst/>
          </a:prstGeom>
        </p:spPr>
        <p:txBody>
          <a:bodyPr wrap="square">
            <a:spAutoFit/>
          </a:bodyPr>
          <a:lstStyle/>
          <a:p>
            <a:r>
              <a:rPr lang="tr-TR" sz="2000" dirty="0"/>
              <a:t>Peki Çözüm? </a:t>
            </a:r>
            <a:endParaRPr lang="tr-TR" sz="2000" dirty="0"/>
          </a:p>
        </p:txBody>
      </p:sp>
      <p:pic>
        <p:nvPicPr>
          <p:cNvPr id="3" name="Picture 2"/>
          <p:cNvPicPr>
            <a:picLocks noChangeAspect="1"/>
          </p:cNvPicPr>
          <p:nvPr/>
        </p:nvPicPr>
        <p:blipFill>
          <a:blip r:embed="rId2"/>
          <a:stretch>
            <a:fillRect/>
          </a:stretch>
        </p:blipFill>
        <p:spPr>
          <a:xfrm>
            <a:off x="5936431" y="1257981"/>
            <a:ext cx="2216969" cy="5078669"/>
          </a:xfrm>
          <a:prstGeom prst="rect">
            <a:avLst/>
          </a:prstGeom>
        </p:spPr>
      </p:pic>
    </p:spTree>
    <p:extLst>
      <p:ext uri="{BB962C8B-B14F-4D97-AF65-F5344CB8AC3E}">
        <p14:creationId xmlns:p14="http://schemas.microsoft.com/office/powerpoint/2010/main" val="758090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42</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a:t>
            </a:r>
            <a:r>
              <a:rPr lang="tr-TR" i="1" u="sng" dirty="0" err="1"/>
              <a:t>raph</a:t>
            </a:r>
            <a:r>
              <a:rPr lang="tr-TR" u="sng" dirty="0"/>
              <a:t>)</a:t>
            </a:r>
          </a:p>
          <a:p>
            <a:pPr marL="342900" indent="-342900">
              <a:buFont typeface="Arial" panose="020B0604020202020204" pitchFamily="34" charset="0"/>
              <a:buChar char="•"/>
            </a:pPr>
            <a:endParaRPr lang="tr-TR" dirty="0"/>
          </a:p>
          <a:p>
            <a:r>
              <a:rPr lang="tr-TR" dirty="0"/>
              <a:t>Farklı niceliklerin birbirleriyle karşılaştırılmasına yönelik yönelik bir grafik türüdür</a:t>
            </a:r>
            <a:endParaRPr lang="tr-TR" dirty="0"/>
          </a:p>
          <a:p>
            <a:endParaRPr lang="tr-TR" dirty="0"/>
          </a:p>
          <a:p>
            <a:r>
              <a:rPr lang="tr-TR" dirty="0"/>
              <a:t>Bir değişkenin farklı zamanlardaki değerlerinin karşılaştırılmasında da kullanılır</a:t>
            </a:r>
            <a:endParaRPr lang="tr-TR" dirty="0"/>
          </a:p>
          <a:p>
            <a:endParaRPr lang="tr-TR" dirty="0"/>
          </a:p>
          <a:p>
            <a:endParaRPr lang="tr-TR" dirty="0"/>
          </a:p>
        </p:txBody>
      </p:sp>
      <p:sp>
        <p:nvSpPr>
          <p:cNvPr id="9" name="TextBox 8"/>
          <p:cNvSpPr txBox="1"/>
          <p:nvPr/>
        </p:nvSpPr>
        <p:spPr>
          <a:xfrm>
            <a:off x="1646108" y="4710793"/>
            <a:ext cx="2988129" cy="646331"/>
          </a:xfrm>
          <a:prstGeom prst="rect">
            <a:avLst/>
          </a:prstGeom>
          <a:noFill/>
        </p:spPr>
        <p:txBody>
          <a:bodyPr wrap="square" rtlCol="0">
            <a:spAutoFit/>
          </a:bodyPr>
          <a:lstStyle/>
          <a:p>
            <a:r>
              <a:rPr lang="tr-TR" dirty="0"/>
              <a:t>Örnek: </a:t>
            </a:r>
          </a:p>
          <a:p>
            <a:r>
              <a:rPr lang="tr-TR" dirty="0"/>
              <a:t>Dikey Çubuk Grafiği</a:t>
            </a:r>
            <a:endParaRPr lang="tr-TR" dirty="0"/>
          </a:p>
        </p:txBody>
      </p:sp>
      <p:pic>
        <p:nvPicPr>
          <p:cNvPr id="1026" name="Picture 2" descr="Çubuk Grafiğ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766" y="1808494"/>
            <a:ext cx="5910263" cy="37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536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43</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a:t>
            </a:r>
            <a:r>
              <a:rPr lang="tr-TR" i="1" u="sng" dirty="0" err="1"/>
              <a:t>raph</a:t>
            </a:r>
            <a:r>
              <a:rPr lang="tr-TR" u="sng" dirty="0"/>
              <a:t>)</a:t>
            </a:r>
          </a:p>
          <a:p>
            <a:pPr marL="342900" indent="-342900">
              <a:buFont typeface="Arial" panose="020B0604020202020204" pitchFamily="34" charset="0"/>
              <a:buChar char="•"/>
            </a:pPr>
            <a:endParaRPr lang="tr-TR" dirty="0"/>
          </a:p>
          <a:p>
            <a:r>
              <a:rPr lang="tr-TR" dirty="0"/>
              <a:t>Özellikle azalan sırada olacak şekilde sıralamayı vurgulamak amacıyla yatay çubuk grafikleri de çizilebilir</a:t>
            </a:r>
            <a:endParaRPr lang="tr-TR" dirty="0"/>
          </a:p>
          <a:p>
            <a:endParaRPr lang="tr-TR" dirty="0"/>
          </a:p>
          <a:p>
            <a:endParaRPr lang="tr-TR" dirty="0"/>
          </a:p>
        </p:txBody>
      </p:sp>
      <p:sp>
        <p:nvSpPr>
          <p:cNvPr id="9" name="TextBox 8"/>
          <p:cNvSpPr txBox="1"/>
          <p:nvPr/>
        </p:nvSpPr>
        <p:spPr>
          <a:xfrm>
            <a:off x="1646108" y="4710793"/>
            <a:ext cx="2988129" cy="646331"/>
          </a:xfrm>
          <a:prstGeom prst="rect">
            <a:avLst/>
          </a:prstGeom>
          <a:noFill/>
        </p:spPr>
        <p:txBody>
          <a:bodyPr wrap="square" rtlCol="0">
            <a:spAutoFit/>
          </a:bodyPr>
          <a:lstStyle/>
          <a:p>
            <a:r>
              <a:rPr lang="tr-TR" dirty="0"/>
              <a:t>Örnek: </a:t>
            </a:r>
          </a:p>
          <a:p>
            <a:r>
              <a:rPr lang="tr-TR" dirty="0"/>
              <a:t>Yatay Çubuk Grafiği</a:t>
            </a:r>
            <a:endParaRPr lang="tr-TR" dirty="0"/>
          </a:p>
        </p:txBody>
      </p:sp>
      <p:pic>
        <p:nvPicPr>
          <p:cNvPr id="3" name="Picture 2"/>
          <p:cNvPicPr>
            <a:picLocks noChangeAspect="1"/>
          </p:cNvPicPr>
          <p:nvPr/>
        </p:nvPicPr>
        <p:blipFill>
          <a:blip r:embed="rId2"/>
          <a:stretch>
            <a:fillRect/>
          </a:stretch>
        </p:blipFill>
        <p:spPr>
          <a:xfrm>
            <a:off x="4777468" y="1774843"/>
            <a:ext cx="5586984" cy="3646242"/>
          </a:xfrm>
          <a:prstGeom prst="rect">
            <a:avLst/>
          </a:prstGeom>
        </p:spPr>
      </p:pic>
      <p:sp>
        <p:nvSpPr>
          <p:cNvPr id="11" name="TextBox 10"/>
          <p:cNvSpPr txBox="1"/>
          <p:nvPr/>
        </p:nvSpPr>
        <p:spPr>
          <a:xfrm>
            <a:off x="5634718" y="5324032"/>
            <a:ext cx="3775983" cy="461665"/>
          </a:xfrm>
          <a:prstGeom prst="rect">
            <a:avLst/>
          </a:prstGeom>
          <a:noFill/>
        </p:spPr>
        <p:txBody>
          <a:bodyPr wrap="square" rtlCol="0">
            <a:spAutoFit/>
          </a:bodyPr>
          <a:lstStyle/>
          <a:p>
            <a:pPr algn="ctr"/>
            <a:r>
              <a:rPr lang="tr-TR" sz="1200" dirty="0">
                <a:solidFill>
                  <a:schemeClr val="bg1">
                    <a:lumMod val="50000"/>
                  </a:schemeClr>
                </a:solidFill>
              </a:rPr>
              <a:t>1 Nisan 2020 </a:t>
            </a:r>
          </a:p>
          <a:p>
            <a:pPr algn="ctr"/>
            <a:r>
              <a:rPr lang="tr-TR" sz="1200" dirty="0">
                <a:solidFill>
                  <a:schemeClr val="bg1">
                    <a:lumMod val="50000"/>
                  </a:schemeClr>
                </a:solidFill>
              </a:rPr>
              <a:t>Ülke Bazında Toplam Vaka Sayıları</a:t>
            </a:r>
            <a:endParaRPr lang="tr-TR" sz="1200" dirty="0">
              <a:solidFill>
                <a:schemeClr val="bg1">
                  <a:lumMod val="50000"/>
                </a:schemeClr>
              </a:solidFill>
            </a:endParaRPr>
          </a:p>
        </p:txBody>
      </p:sp>
    </p:spTree>
    <p:extLst>
      <p:ext uri="{BB962C8B-B14F-4D97-AF65-F5344CB8AC3E}">
        <p14:creationId xmlns:p14="http://schemas.microsoft.com/office/powerpoint/2010/main" val="3935107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44</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a:t>
            </a:r>
            <a:r>
              <a:rPr lang="tr-TR" i="1" u="sng" dirty="0" err="1"/>
              <a:t>raph</a:t>
            </a:r>
            <a:r>
              <a:rPr lang="tr-TR" u="sng" dirty="0"/>
              <a:t>)</a:t>
            </a:r>
          </a:p>
          <a:p>
            <a:pPr marL="342900" indent="-342900">
              <a:buFont typeface="Arial" panose="020B0604020202020204" pitchFamily="34" charset="0"/>
              <a:buChar char="•"/>
            </a:pPr>
            <a:endParaRPr lang="tr-TR" dirty="0"/>
          </a:p>
          <a:p>
            <a:r>
              <a:rPr lang="tr-TR" dirty="0"/>
              <a:t>İki durumlu (Çalışan/İşsiz; Bekar/Evli vb.) değişkenlerde yan yana toplamlı çubuk grafiği de tercih edilebilir</a:t>
            </a:r>
            <a:endParaRPr lang="tr-TR" dirty="0"/>
          </a:p>
          <a:p>
            <a:endParaRPr lang="tr-TR" dirty="0"/>
          </a:p>
          <a:p>
            <a:endParaRPr lang="tr-TR" dirty="0"/>
          </a:p>
        </p:txBody>
      </p:sp>
      <p:sp>
        <p:nvSpPr>
          <p:cNvPr id="9" name="TextBox 8"/>
          <p:cNvSpPr txBox="1"/>
          <p:nvPr/>
        </p:nvSpPr>
        <p:spPr>
          <a:xfrm>
            <a:off x="1646108" y="4710792"/>
            <a:ext cx="2988129" cy="923330"/>
          </a:xfrm>
          <a:prstGeom prst="rect">
            <a:avLst/>
          </a:prstGeom>
          <a:noFill/>
        </p:spPr>
        <p:txBody>
          <a:bodyPr wrap="square" rtlCol="0">
            <a:spAutoFit/>
          </a:bodyPr>
          <a:lstStyle/>
          <a:p>
            <a:r>
              <a:rPr lang="tr-TR" dirty="0"/>
              <a:t>Örnek: </a:t>
            </a:r>
          </a:p>
          <a:p>
            <a:r>
              <a:rPr lang="tr-TR" dirty="0"/>
              <a:t>Yan Yana Toplamlı Yatay Çubuk Grafiği</a:t>
            </a:r>
            <a:endParaRPr lang="tr-TR" dirty="0"/>
          </a:p>
        </p:txBody>
      </p:sp>
      <p:pic>
        <p:nvPicPr>
          <p:cNvPr id="10" name="Picture 2" descr="survey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1306966"/>
            <a:ext cx="4911725" cy="491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8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45</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a:t>
            </a:r>
            <a:r>
              <a:rPr lang="tr-TR" i="1" u="sng" dirty="0" err="1"/>
              <a:t>raph</a:t>
            </a:r>
            <a:r>
              <a:rPr lang="tr-TR" u="sng" dirty="0"/>
              <a:t>)</a:t>
            </a:r>
          </a:p>
          <a:p>
            <a:pPr marL="342900" indent="-342900">
              <a:buFont typeface="Arial" panose="020B0604020202020204" pitchFamily="34" charset="0"/>
              <a:buChar char="•"/>
            </a:pPr>
            <a:endParaRPr lang="tr-TR" dirty="0"/>
          </a:p>
          <a:p>
            <a:r>
              <a:rPr lang="tr-TR" dirty="0" err="1"/>
              <a:t>Likert</a:t>
            </a:r>
            <a:r>
              <a:rPr lang="tr-TR" dirty="0"/>
              <a:t> tipi anket sonuçlarının sunumları içinde merkez eksenli (Nötr ya da 0) çubuk grafiği tercih edilebilir</a:t>
            </a:r>
            <a:endParaRPr lang="tr-TR" dirty="0"/>
          </a:p>
          <a:p>
            <a:endParaRPr lang="tr-TR" dirty="0"/>
          </a:p>
          <a:p>
            <a:endParaRPr lang="tr-TR" dirty="0"/>
          </a:p>
        </p:txBody>
      </p:sp>
      <p:sp>
        <p:nvSpPr>
          <p:cNvPr id="9" name="TextBox 8"/>
          <p:cNvSpPr txBox="1"/>
          <p:nvPr/>
        </p:nvSpPr>
        <p:spPr>
          <a:xfrm>
            <a:off x="1646108" y="4710793"/>
            <a:ext cx="2988129" cy="1200329"/>
          </a:xfrm>
          <a:prstGeom prst="rect">
            <a:avLst/>
          </a:prstGeom>
          <a:noFill/>
        </p:spPr>
        <p:txBody>
          <a:bodyPr wrap="square" rtlCol="0">
            <a:spAutoFit/>
          </a:bodyPr>
          <a:lstStyle/>
          <a:p>
            <a:r>
              <a:rPr lang="tr-TR" dirty="0"/>
              <a:t>Örnek: </a:t>
            </a:r>
          </a:p>
          <a:p>
            <a:r>
              <a:rPr lang="tr-TR" dirty="0"/>
              <a:t>Merkez Eksenli Çubuk Grafiği </a:t>
            </a:r>
            <a:r>
              <a:rPr lang="tr-TR" dirty="0">
                <a:solidFill>
                  <a:srgbClr val="00B050"/>
                </a:solidFill>
              </a:rPr>
              <a:t>(alttaki gösterim önerilir)</a:t>
            </a:r>
            <a:endParaRPr lang="tr-TR" dirty="0">
              <a:solidFill>
                <a:srgbClr val="00B050"/>
              </a:solidFill>
            </a:endParaRPr>
          </a:p>
        </p:txBody>
      </p:sp>
      <p:pic>
        <p:nvPicPr>
          <p:cNvPr id="11" name="Picture 2" descr="survey resul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454" y="1396093"/>
            <a:ext cx="6012050" cy="472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049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46</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a:t>
            </a:r>
            <a:r>
              <a:rPr lang="tr-TR" i="1" u="sng" dirty="0" err="1"/>
              <a:t>raph</a:t>
            </a:r>
            <a:r>
              <a:rPr lang="tr-TR" u="sng" dirty="0"/>
              <a:t>)</a:t>
            </a:r>
          </a:p>
          <a:p>
            <a:pPr marL="342900" indent="-342900">
              <a:buFont typeface="Arial" panose="020B0604020202020204" pitchFamily="34" charset="0"/>
              <a:buChar char="•"/>
            </a:pPr>
            <a:endParaRPr lang="tr-TR" dirty="0"/>
          </a:p>
          <a:p>
            <a:r>
              <a:rPr lang="tr-TR" dirty="0"/>
              <a:t>Üç durumlu (Başarıyla Tamamlandı; Gecikmeyle Tamamlandı; Tamamlanamadı vb.) değişkenlerde yan yana toplamlı çubuk grafiği de tercih edilebilir</a:t>
            </a:r>
            <a:endParaRPr lang="tr-TR" dirty="0"/>
          </a:p>
          <a:p>
            <a:endParaRPr lang="tr-TR" dirty="0"/>
          </a:p>
          <a:p>
            <a:endParaRPr lang="tr-TR" dirty="0"/>
          </a:p>
        </p:txBody>
      </p:sp>
      <p:sp>
        <p:nvSpPr>
          <p:cNvPr id="9" name="TextBox 8"/>
          <p:cNvSpPr txBox="1"/>
          <p:nvPr/>
        </p:nvSpPr>
        <p:spPr>
          <a:xfrm>
            <a:off x="1646108" y="4710792"/>
            <a:ext cx="2988129" cy="923330"/>
          </a:xfrm>
          <a:prstGeom prst="rect">
            <a:avLst/>
          </a:prstGeom>
          <a:noFill/>
        </p:spPr>
        <p:txBody>
          <a:bodyPr wrap="square" rtlCol="0">
            <a:spAutoFit/>
          </a:bodyPr>
          <a:lstStyle/>
          <a:p>
            <a:r>
              <a:rPr lang="tr-TR" dirty="0"/>
              <a:t>Örnek: </a:t>
            </a:r>
          </a:p>
          <a:p>
            <a:r>
              <a:rPr lang="tr-TR" dirty="0"/>
              <a:t>Yan Yana Toplamlı Yatay Çubuk Grafiği</a:t>
            </a:r>
            <a:endParaRPr lang="tr-TR" dirty="0"/>
          </a:p>
        </p:txBody>
      </p:sp>
      <p:pic>
        <p:nvPicPr>
          <p:cNvPr id="11" name="6 Resim"/>
          <p:cNvPicPr/>
          <p:nvPr/>
        </p:nvPicPr>
        <p:blipFill>
          <a:blip r:embed="rId2"/>
          <a:srcRect/>
          <a:stretch>
            <a:fillRect/>
          </a:stretch>
        </p:blipFill>
        <p:spPr bwMode="auto">
          <a:xfrm>
            <a:off x="4891921" y="1818125"/>
            <a:ext cx="5500726" cy="4000528"/>
          </a:xfrm>
          <a:prstGeom prst="rect">
            <a:avLst/>
          </a:prstGeom>
          <a:noFill/>
          <a:ln w="9525">
            <a:noFill/>
            <a:miter lim="800000"/>
            <a:headEnd/>
            <a:tailEnd/>
          </a:ln>
        </p:spPr>
      </p:pic>
    </p:spTree>
    <p:extLst>
      <p:ext uri="{BB962C8B-B14F-4D97-AF65-F5344CB8AC3E}">
        <p14:creationId xmlns:p14="http://schemas.microsoft.com/office/powerpoint/2010/main" val="12784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47</a:t>
            </a:fld>
            <a:endParaRPr lang="en-US"/>
          </a:p>
        </p:txBody>
      </p:sp>
      <p:sp>
        <p:nvSpPr>
          <p:cNvPr id="20" name="Rectangle 4"/>
          <p:cNvSpPr txBox="1">
            <a:spLocks noChangeArrowheads="1"/>
          </p:cNvSpPr>
          <p:nvPr/>
        </p:nvSpPr>
        <p:spPr bwMode="auto">
          <a:xfrm>
            <a:off x="1642056" y="1130753"/>
            <a:ext cx="85442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Sütun veya Çubuk Grafiği (</a:t>
            </a:r>
            <a:r>
              <a:rPr lang="tr-TR" i="1" u="sng" dirty="0"/>
              <a:t>Bar </a:t>
            </a:r>
            <a:r>
              <a:rPr lang="tr-TR" i="1" u="sng" dirty="0" err="1"/>
              <a:t>Graph</a:t>
            </a:r>
            <a:r>
              <a:rPr lang="tr-TR" u="sng" dirty="0"/>
              <a:t>)</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Çubuk uzunluk ekseninin ölçeğinin sıfırdan başlatılmaması </a:t>
            </a:r>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solidFill>
                  <a:srgbClr val="FF0000"/>
                </a:solidFill>
              </a:rPr>
              <a:t>Farklılıkları ve oranları abartılı bir şekilde gösterdiğinden kötü amaçlı olarak sıklıkla kasıtlı kullanılır</a:t>
            </a:r>
            <a:endParaRPr lang="tr-TR" dirty="0">
              <a:solidFill>
                <a:srgbClr val="FF0000"/>
              </a:solidFill>
            </a:endParaRPr>
          </a:p>
          <a:p>
            <a:endParaRPr lang="tr-TR" dirty="0"/>
          </a:p>
          <a:p>
            <a:pPr marL="285750" indent="-285750">
              <a:buFont typeface="Arial" panose="020B0604020202020204" pitchFamily="34" charset="0"/>
              <a:buChar char="•"/>
            </a:pPr>
            <a:r>
              <a:rPr lang="tr-TR" dirty="0"/>
              <a:t>Uzun zaman serilerinin gereksiz yere çubuk grafiği ile çizilmesi </a:t>
            </a:r>
            <a:endParaRPr lang="tr-TR" dirty="0"/>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t>Çizgi grafiği bu amaca daha çok hizmet ettiği için onun kullanılması önerilir</a:t>
            </a:r>
            <a:endParaRPr lang="tr-TR" dirty="0"/>
          </a:p>
          <a:p>
            <a:endParaRPr lang="tr-TR" dirty="0"/>
          </a:p>
          <a:p>
            <a:pPr marL="285750" indent="-285750">
              <a:buFont typeface="Arial" panose="020B0604020202020204" pitchFamily="34" charset="0"/>
              <a:buChar char="•"/>
            </a:pPr>
            <a:r>
              <a:rPr lang="tr-TR" dirty="0"/>
              <a:t>Sadece </a:t>
            </a:r>
            <a:r>
              <a:rPr lang="tr-TR" dirty="0" err="1"/>
              <a:t>renksel</a:t>
            </a:r>
            <a:r>
              <a:rPr lang="tr-TR" dirty="0"/>
              <a:t> etiketleme yapılıp veri etiketleri de ayrı tutulduğunda; siyah-beyaz çıktı alındığında grafiğin okunamaz hale gelmesi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Yan yana toplamlı çubuk grafiklerinde aynı cinsten olmayan, toplanamaz veya toplamları bir bütün etmeyen değerlerin çizdirilmesi</a:t>
            </a:r>
            <a:endParaRPr lang="tr-TR" dirty="0"/>
          </a:p>
          <a:p>
            <a:endParaRPr lang="tr-TR" dirty="0"/>
          </a:p>
          <a:p>
            <a:endParaRPr lang="tr-TR" dirty="0"/>
          </a:p>
        </p:txBody>
      </p:sp>
    </p:spTree>
    <p:extLst>
      <p:ext uri="{BB962C8B-B14F-4D97-AF65-F5344CB8AC3E}">
        <p14:creationId xmlns:p14="http://schemas.microsoft.com/office/powerpoint/2010/main" val="63762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48</a:t>
            </a:fld>
            <a:endParaRPr lang="en-US"/>
          </a:p>
        </p:txBody>
      </p:sp>
      <p:sp>
        <p:nvSpPr>
          <p:cNvPr id="20" name="Rectangle 4"/>
          <p:cNvSpPr txBox="1">
            <a:spLocks noChangeArrowheads="1"/>
          </p:cNvSpPr>
          <p:nvPr/>
        </p:nvSpPr>
        <p:spPr bwMode="auto">
          <a:xfrm>
            <a:off x="1572274" y="1510379"/>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Çizgi Grafiği (</a:t>
            </a:r>
            <a:r>
              <a:rPr lang="tr-TR" i="1" u="sng" dirty="0" err="1"/>
              <a:t>Line</a:t>
            </a:r>
            <a:r>
              <a:rPr lang="tr-TR" i="1" u="sng" dirty="0"/>
              <a:t> </a:t>
            </a:r>
            <a:r>
              <a:rPr lang="tr-TR" i="1" u="sng" dirty="0" err="1"/>
              <a:t>Graph</a:t>
            </a:r>
            <a:r>
              <a:rPr lang="tr-TR" u="sng" dirty="0"/>
              <a:t>)</a:t>
            </a:r>
          </a:p>
          <a:p>
            <a:pPr marL="342900" indent="-342900">
              <a:buFont typeface="Arial" panose="020B0604020202020204" pitchFamily="34" charset="0"/>
              <a:buChar char="•"/>
            </a:pPr>
            <a:endParaRPr lang="tr-TR" dirty="0"/>
          </a:p>
          <a:p>
            <a:r>
              <a:rPr lang="tr-TR" dirty="0"/>
              <a:t>Bir niceliğin zaman içerisindeki değişimini göstermeye yönelik grafik türüdür</a:t>
            </a:r>
          </a:p>
          <a:p>
            <a:endParaRPr lang="tr-TR" dirty="0"/>
          </a:p>
          <a:p>
            <a:r>
              <a:rPr lang="tr-TR" dirty="0"/>
              <a:t>Farklı niceliklerin zaman içerisindeki değişimlerinin karşılaştırılması için de kullanılabilir</a:t>
            </a:r>
            <a:endParaRPr lang="tr-TR" dirty="0"/>
          </a:p>
          <a:p>
            <a:endParaRPr lang="tr-TR" dirty="0"/>
          </a:p>
          <a:p>
            <a:endParaRPr lang="tr-TR" dirty="0"/>
          </a:p>
        </p:txBody>
      </p:sp>
      <p:pic>
        <p:nvPicPr>
          <p:cNvPr id="7" name="Picture 6"/>
          <p:cNvPicPr>
            <a:picLocks noChangeAspect="1"/>
          </p:cNvPicPr>
          <p:nvPr/>
        </p:nvPicPr>
        <p:blipFill>
          <a:blip r:embed="rId2"/>
          <a:stretch>
            <a:fillRect/>
          </a:stretch>
        </p:blipFill>
        <p:spPr>
          <a:xfrm>
            <a:off x="4610100" y="1820636"/>
            <a:ext cx="5878974" cy="3087461"/>
          </a:xfrm>
          <a:prstGeom prst="rect">
            <a:avLst/>
          </a:prstGeom>
        </p:spPr>
      </p:pic>
      <p:sp>
        <p:nvSpPr>
          <p:cNvPr id="8" name="TextBox 7"/>
          <p:cNvSpPr txBox="1"/>
          <p:nvPr/>
        </p:nvSpPr>
        <p:spPr>
          <a:xfrm>
            <a:off x="1752601" y="5192486"/>
            <a:ext cx="8736474" cy="646331"/>
          </a:xfrm>
          <a:prstGeom prst="rect">
            <a:avLst/>
          </a:prstGeom>
          <a:noFill/>
        </p:spPr>
        <p:txBody>
          <a:bodyPr wrap="square" rtlCol="0">
            <a:spAutoFit/>
          </a:bodyPr>
          <a:lstStyle/>
          <a:p>
            <a:r>
              <a:rPr lang="tr-TR" dirty="0"/>
              <a:t>Not: Grafiğin siyah-beyaz çıktısının alınması olasılığı da göz önünde bulundurularak işaret/imleç de kullanılması önerilir</a:t>
            </a:r>
            <a:endParaRPr lang="tr-TR" dirty="0"/>
          </a:p>
        </p:txBody>
      </p:sp>
    </p:spTree>
    <p:extLst>
      <p:ext uri="{BB962C8B-B14F-4D97-AF65-F5344CB8AC3E}">
        <p14:creationId xmlns:p14="http://schemas.microsoft.com/office/powerpoint/2010/main" val="420213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49</a:t>
            </a:fld>
            <a:endParaRPr lang="en-US"/>
          </a:p>
        </p:txBody>
      </p:sp>
      <p:sp>
        <p:nvSpPr>
          <p:cNvPr id="20" name="Rectangle 4"/>
          <p:cNvSpPr txBox="1">
            <a:spLocks noChangeArrowheads="1"/>
          </p:cNvSpPr>
          <p:nvPr/>
        </p:nvSpPr>
        <p:spPr bwMode="auto">
          <a:xfrm>
            <a:off x="1642056" y="1645103"/>
            <a:ext cx="85442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Çizgi Grafiği (</a:t>
            </a:r>
            <a:r>
              <a:rPr lang="tr-TR" i="1" u="sng" dirty="0" err="1"/>
              <a:t>Line</a:t>
            </a:r>
            <a:r>
              <a:rPr lang="tr-TR" i="1" u="sng" dirty="0"/>
              <a:t> </a:t>
            </a:r>
            <a:r>
              <a:rPr lang="tr-TR" i="1" u="sng" dirty="0" err="1"/>
              <a:t>Graph</a:t>
            </a:r>
            <a:r>
              <a:rPr lang="tr-TR" u="sng" dirty="0"/>
              <a:t>) ile ilgili </a:t>
            </a:r>
            <a:r>
              <a:rPr lang="tr-TR" u="sng" dirty="0">
                <a:solidFill>
                  <a:srgbClr val="FF0000"/>
                </a:solidFill>
              </a:rPr>
              <a:t>yanlış </a:t>
            </a:r>
            <a:r>
              <a:rPr lang="tr-TR" u="sng" dirty="0"/>
              <a:t>kullanım durumları</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Düşey eksenin ölçeğinin sıfırdan başlatılmaması </a:t>
            </a:r>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solidFill>
                  <a:srgbClr val="FF0000"/>
                </a:solidFill>
              </a:rPr>
              <a:t>Farklılıkları ve oranları abartılı bir şekilde gösterdiğinden kötü amaçlı olarak sıklıkla kasıtlı kullanılır</a:t>
            </a:r>
            <a:endParaRPr lang="tr-TR" dirty="0">
              <a:solidFill>
                <a:srgbClr val="FF0000"/>
              </a:solidFill>
            </a:endParaRPr>
          </a:p>
          <a:p>
            <a:endParaRPr lang="tr-TR" dirty="0"/>
          </a:p>
          <a:p>
            <a:pPr marL="285750" indent="-285750">
              <a:buFont typeface="Arial" panose="020B0604020202020204" pitchFamily="34" charset="0"/>
              <a:buChar char="•"/>
            </a:pPr>
            <a:r>
              <a:rPr lang="tr-TR" dirty="0"/>
              <a:t>Yatay eksenin </a:t>
            </a:r>
            <a:r>
              <a:rPr lang="tr-TR" dirty="0"/>
              <a:t>ölçeğinin </a:t>
            </a:r>
            <a:r>
              <a:rPr lang="tr-TR" dirty="0"/>
              <a:t>doğrusal seçilmemesi</a:t>
            </a:r>
            <a:endParaRPr lang="tr-TR" dirty="0"/>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solidFill>
                  <a:srgbClr val="FF0000"/>
                </a:solidFill>
              </a:rPr>
              <a:t>Değişimleri abartılı </a:t>
            </a:r>
            <a:r>
              <a:rPr lang="tr-TR" dirty="0">
                <a:solidFill>
                  <a:srgbClr val="FF0000"/>
                </a:solidFill>
              </a:rPr>
              <a:t>bir şekilde gösterdiğinden </a:t>
            </a:r>
            <a:r>
              <a:rPr lang="tr-TR" dirty="0">
                <a:solidFill>
                  <a:srgbClr val="FF0000"/>
                </a:solidFill>
              </a:rPr>
              <a:t>kötü </a:t>
            </a:r>
            <a:r>
              <a:rPr lang="tr-TR" dirty="0">
                <a:solidFill>
                  <a:srgbClr val="FF0000"/>
                </a:solidFill>
              </a:rPr>
              <a:t>amaçlı olarak sıklıkla kasıtlı kullanılır</a:t>
            </a:r>
          </a:p>
          <a:p>
            <a:endParaRPr lang="tr-TR" dirty="0"/>
          </a:p>
          <a:p>
            <a:pPr marL="285750" indent="-285750">
              <a:buFont typeface="Arial" panose="020B0604020202020204" pitchFamily="34" charset="0"/>
              <a:buChar char="•"/>
            </a:pPr>
            <a:r>
              <a:rPr lang="tr-TR" dirty="0"/>
              <a:t>Sadece </a:t>
            </a:r>
            <a:r>
              <a:rPr lang="tr-TR" dirty="0" err="1"/>
              <a:t>renksel</a:t>
            </a:r>
            <a:r>
              <a:rPr lang="tr-TR" dirty="0"/>
              <a:t> etiketleme yapıldığında; siyah-beyaz çıktı alındığında grafiğin okunamaz hale gelmesi</a:t>
            </a:r>
            <a:endParaRPr lang="tr-TR" dirty="0"/>
          </a:p>
          <a:p>
            <a:endParaRPr lang="tr-TR" dirty="0"/>
          </a:p>
          <a:p>
            <a:endParaRPr lang="tr-TR" dirty="0"/>
          </a:p>
        </p:txBody>
      </p:sp>
    </p:spTree>
    <p:extLst>
      <p:ext uri="{BB962C8B-B14F-4D97-AF65-F5344CB8AC3E}">
        <p14:creationId xmlns:p14="http://schemas.microsoft.com/office/powerpoint/2010/main" val="169456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Analitiğini İyi Yapan Kuruluşun Kazanımları</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5</a:t>
            </a:fld>
            <a:endParaRPr lang="en-US"/>
          </a:p>
        </p:txBody>
      </p:sp>
      <p:sp>
        <p:nvSpPr>
          <p:cNvPr id="9" name="TextBox 8"/>
          <p:cNvSpPr txBox="1"/>
          <p:nvPr/>
        </p:nvSpPr>
        <p:spPr>
          <a:xfrm>
            <a:off x="1861400" y="1417656"/>
            <a:ext cx="8341236" cy="5016758"/>
          </a:xfrm>
          <a:prstGeom prst="rect">
            <a:avLst/>
          </a:prstGeom>
          <a:noFill/>
        </p:spPr>
        <p:txBody>
          <a:bodyPr wrap="square" rtlCol="0">
            <a:spAutoFit/>
          </a:bodyPr>
          <a:lstStyle/>
          <a:p>
            <a:pPr marL="342900" indent="-342900">
              <a:buFont typeface="Arial" panose="020B0604020202020204" pitchFamily="34" charset="0"/>
              <a:buChar char="•"/>
            </a:pPr>
            <a:r>
              <a:rPr lang="tr-TR" sz="2000" dirty="0"/>
              <a:t>Kanıta dayalı personel / alt yüklenici seçimi; kanıta dayalı mal ve hizmet edinimi</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err="1"/>
              <a:t>Proaktif</a:t>
            </a:r>
            <a:r>
              <a:rPr lang="tr-TR" sz="2000" dirty="0"/>
              <a:t> strateji belirleme yeteneği</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Kestirim ve projeksiyon</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Daha yüksek performans kestirimi</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Trend takip yeteneği</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Yetenek keşfi ve kaynakların doğru yönlendirilmesi</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Kurum içi adalet ve aidiyetin artırılması</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vb.</a:t>
            </a:r>
            <a:endParaRPr lang="tr-TR" sz="2000" dirty="0"/>
          </a:p>
        </p:txBody>
      </p:sp>
    </p:spTree>
    <p:extLst>
      <p:ext uri="{BB962C8B-B14F-4D97-AF65-F5344CB8AC3E}">
        <p14:creationId xmlns:p14="http://schemas.microsoft.com/office/powerpoint/2010/main" val="262956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50</a:t>
            </a:fld>
            <a:endParaRPr lang="en-US"/>
          </a:p>
        </p:txBody>
      </p:sp>
      <p:sp>
        <p:nvSpPr>
          <p:cNvPr id="20" name="Rectangle 4"/>
          <p:cNvSpPr txBox="1">
            <a:spLocks noChangeArrowheads="1"/>
          </p:cNvSpPr>
          <p:nvPr/>
        </p:nvSpPr>
        <p:spPr bwMode="auto">
          <a:xfrm>
            <a:off x="2213556" y="1657336"/>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Alan Grafiği (</a:t>
            </a:r>
            <a:r>
              <a:rPr lang="tr-TR" i="1" u="sng" dirty="0" err="1"/>
              <a:t>Area</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Her birinin ve toplamlarının değeri ayrı ayrı önem arz eden çok sayıda niceliğin (değişkenin) zaman içerisindeki değişimlerini göstermeye yönelik grafik türüdür</a:t>
            </a:r>
          </a:p>
          <a:p>
            <a:endParaRPr lang="tr-TR" dirty="0"/>
          </a:p>
          <a:p>
            <a:r>
              <a:rPr lang="tr-TR" dirty="0"/>
              <a:t>Toplam içerisinde her bir değişkenin payı hakkında genel fikir verse de, arada kalan değişkenlerin tam değerlerini anlamak kolay olmayabilir</a:t>
            </a:r>
          </a:p>
          <a:p>
            <a:endParaRPr lang="tr-TR" dirty="0"/>
          </a:p>
        </p:txBody>
      </p:sp>
      <p:pic>
        <p:nvPicPr>
          <p:cNvPr id="2050" name="Picture 2" descr="Alan grafiğ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353" y="2208685"/>
            <a:ext cx="4976435" cy="2985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19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51</a:t>
            </a:fld>
            <a:endParaRPr lang="en-US"/>
          </a:p>
        </p:txBody>
      </p:sp>
      <p:sp>
        <p:nvSpPr>
          <p:cNvPr id="20" name="Rectangle 4"/>
          <p:cNvSpPr txBox="1">
            <a:spLocks noChangeArrowheads="1"/>
          </p:cNvSpPr>
          <p:nvPr/>
        </p:nvSpPr>
        <p:spPr bwMode="auto">
          <a:xfrm>
            <a:off x="2213556" y="1657336"/>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Saçılım</a:t>
            </a:r>
            <a:r>
              <a:rPr lang="tr-TR" u="sng" dirty="0"/>
              <a:t> Grafiği (</a:t>
            </a:r>
            <a:r>
              <a:rPr lang="tr-TR" i="1" u="sng" dirty="0" err="1"/>
              <a:t>Scatter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İki niceliğin (değişkenin) birbirlerine göre değişimlerini (yani ilişkilerini) göstermeye yönelik grafik türüdür</a:t>
            </a:r>
          </a:p>
          <a:p>
            <a:endParaRPr lang="tr-TR" dirty="0"/>
          </a:p>
          <a:p>
            <a:r>
              <a:rPr lang="tr-TR" dirty="0"/>
              <a:t>Söz konusu niceliklerin birbirleriyle ilintili olup olmadıkları hakkında fikir verir</a:t>
            </a:r>
          </a:p>
          <a:p>
            <a:endParaRPr lang="tr-TR" dirty="0"/>
          </a:p>
        </p:txBody>
      </p:sp>
      <p:pic>
        <p:nvPicPr>
          <p:cNvPr id="4098" name="Picture 2" descr="The Scatter Plot as a QC Tool for Quality Profession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198" y="1763277"/>
            <a:ext cx="3990975" cy="3876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63393" y="5270621"/>
            <a:ext cx="3346044" cy="369332"/>
          </a:xfrm>
          <a:prstGeom prst="rect">
            <a:avLst/>
          </a:prstGeom>
          <a:solidFill>
            <a:schemeClr val="bg1"/>
          </a:solidFill>
        </p:spPr>
        <p:txBody>
          <a:bodyPr wrap="none" rtlCol="0">
            <a:spAutoFit/>
          </a:bodyPr>
          <a:lstStyle/>
          <a:p>
            <a:r>
              <a:rPr lang="tr-TR" dirty="0"/>
              <a:t>   Günlük Ortalama Sıcaklık (</a:t>
            </a:r>
            <a:r>
              <a:rPr lang="tr-TR" dirty="0">
                <a:sym typeface="Symbol" panose="05050102010706020507" pitchFamily="18" charset="2"/>
              </a:rPr>
              <a:t>C</a:t>
            </a:r>
            <a:r>
              <a:rPr lang="tr-TR" dirty="0"/>
              <a:t>)</a:t>
            </a:r>
            <a:endParaRPr lang="tr-TR" dirty="0"/>
          </a:p>
        </p:txBody>
      </p:sp>
      <p:sp>
        <p:nvSpPr>
          <p:cNvPr id="11" name="TextBox 10"/>
          <p:cNvSpPr txBox="1"/>
          <p:nvPr/>
        </p:nvSpPr>
        <p:spPr>
          <a:xfrm rot="16200000">
            <a:off x="5094580" y="3405658"/>
            <a:ext cx="1850571" cy="369332"/>
          </a:xfrm>
          <a:prstGeom prst="rect">
            <a:avLst/>
          </a:prstGeom>
          <a:solidFill>
            <a:schemeClr val="bg1"/>
          </a:solidFill>
        </p:spPr>
        <p:txBody>
          <a:bodyPr wrap="none" rtlCol="0">
            <a:spAutoFit/>
          </a:bodyPr>
          <a:lstStyle/>
          <a:p>
            <a:r>
              <a:rPr lang="tr-TR" dirty="0"/>
              <a:t>   Ziyaretçi Sayısı</a:t>
            </a:r>
            <a:endParaRPr lang="tr-TR" dirty="0"/>
          </a:p>
        </p:txBody>
      </p:sp>
      <p:sp>
        <p:nvSpPr>
          <p:cNvPr id="12" name="TextBox 11"/>
          <p:cNvSpPr txBox="1"/>
          <p:nvPr/>
        </p:nvSpPr>
        <p:spPr>
          <a:xfrm>
            <a:off x="6708388" y="1440112"/>
            <a:ext cx="3033587" cy="646331"/>
          </a:xfrm>
          <a:prstGeom prst="rect">
            <a:avLst/>
          </a:prstGeom>
          <a:solidFill>
            <a:schemeClr val="bg1"/>
          </a:solidFill>
        </p:spPr>
        <p:txBody>
          <a:bodyPr wrap="none" rtlCol="0">
            <a:spAutoFit/>
          </a:bodyPr>
          <a:lstStyle/>
          <a:p>
            <a:pPr algn="ctr"/>
            <a:r>
              <a:rPr lang="tr-TR" dirty="0"/>
              <a:t>Halk Plajı Ziyaretçi Sayısının </a:t>
            </a:r>
          </a:p>
          <a:p>
            <a:pPr algn="ctr"/>
            <a:r>
              <a:rPr lang="tr-TR" dirty="0"/>
              <a:t>Sıcaklığa Göre Değişimi </a:t>
            </a:r>
            <a:endParaRPr lang="tr-TR" dirty="0"/>
          </a:p>
        </p:txBody>
      </p:sp>
      <p:sp>
        <p:nvSpPr>
          <p:cNvPr id="13" name="TextBox 12"/>
          <p:cNvSpPr txBox="1"/>
          <p:nvPr/>
        </p:nvSpPr>
        <p:spPr>
          <a:xfrm>
            <a:off x="6793598" y="4907885"/>
            <a:ext cx="2743059" cy="369332"/>
          </a:xfrm>
          <a:prstGeom prst="rect">
            <a:avLst/>
          </a:prstGeom>
          <a:solidFill>
            <a:schemeClr val="bg1"/>
          </a:solidFill>
        </p:spPr>
        <p:txBody>
          <a:bodyPr wrap="none" rtlCol="0">
            <a:spAutoFit/>
          </a:bodyPr>
          <a:lstStyle/>
          <a:p>
            <a:r>
              <a:rPr lang="tr-TR" dirty="0"/>
              <a:t>  </a:t>
            </a:r>
            <a:r>
              <a:rPr lang="tr-TR" dirty="0">
                <a:latin typeface="Arial Narrow" panose="020B0606020202030204" pitchFamily="34" charset="0"/>
              </a:rPr>
              <a:t>18      20       22       24      26</a:t>
            </a:r>
            <a:endParaRPr lang="tr-TR" dirty="0">
              <a:latin typeface="Arial Narrow" panose="020B0606020202030204" pitchFamily="34" charset="0"/>
            </a:endParaRPr>
          </a:p>
        </p:txBody>
      </p:sp>
    </p:spTree>
    <p:extLst>
      <p:ext uri="{BB962C8B-B14F-4D97-AF65-F5344CB8AC3E}">
        <p14:creationId xmlns:p14="http://schemas.microsoft.com/office/powerpoint/2010/main" val="4016810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Download Scatter Plot Clipart | Clipart Panda - Free Clipart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432" y="1657335"/>
            <a:ext cx="4211005" cy="4154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52</a:t>
            </a:fld>
            <a:endParaRPr lang="en-US"/>
          </a:p>
        </p:txBody>
      </p:sp>
      <p:sp>
        <p:nvSpPr>
          <p:cNvPr id="20" name="Rectangle 4"/>
          <p:cNvSpPr txBox="1">
            <a:spLocks noChangeArrowheads="1"/>
          </p:cNvSpPr>
          <p:nvPr/>
        </p:nvSpPr>
        <p:spPr bwMode="auto">
          <a:xfrm>
            <a:off x="2213556" y="1657336"/>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Saçılım</a:t>
            </a:r>
            <a:r>
              <a:rPr lang="tr-TR" u="sng" dirty="0"/>
              <a:t> Grafiği (</a:t>
            </a:r>
            <a:r>
              <a:rPr lang="tr-TR" i="1" u="sng" dirty="0" err="1"/>
              <a:t>Scatter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İki niceliğin (değişkenin) birbirlerine göre değişimlerini (yani ilişkilerini) göstermeye yönelik grafik türüdür</a:t>
            </a:r>
          </a:p>
          <a:p>
            <a:endParaRPr lang="tr-TR" dirty="0"/>
          </a:p>
          <a:p>
            <a:r>
              <a:rPr lang="tr-TR" dirty="0"/>
              <a:t>Söz konusu niceliklerin birbirleriyle ilintili olup olmadıkları hakkında fikir verir</a:t>
            </a:r>
          </a:p>
          <a:p>
            <a:endParaRPr lang="tr-TR" dirty="0"/>
          </a:p>
        </p:txBody>
      </p:sp>
      <p:sp>
        <p:nvSpPr>
          <p:cNvPr id="3" name="TextBox 2"/>
          <p:cNvSpPr txBox="1"/>
          <p:nvPr/>
        </p:nvSpPr>
        <p:spPr>
          <a:xfrm>
            <a:off x="7288733" y="5197290"/>
            <a:ext cx="2334238" cy="646331"/>
          </a:xfrm>
          <a:prstGeom prst="rect">
            <a:avLst/>
          </a:prstGeom>
          <a:solidFill>
            <a:schemeClr val="bg1"/>
          </a:solidFill>
        </p:spPr>
        <p:txBody>
          <a:bodyPr wrap="square" rtlCol="0">
            <a:spAutoFit/>
          </a:bodyPr>
          <a:lstStyle/>
          <a:p>
            <a:r>
              <a:rPr lang="tr-TR" dirty="0"/>
              <a:t>   Günlük Ortalama </a:t>
            </a:r>
          </a:p>
          <a:p>
            <a:r>
              <a:rPr lang="tr-TR" dirty="0"/>
              <a:t>Çalışma Süresi (saat)</a:t>
            </a:r>
            <a:endParaRPr lang="tr-TR" dirty="0"/>
          </a:p>
        </p:txBody>
      </p:sp>
      <p:sp>
        <p:nvSpPr>
          <p:cNvPr id="11" name="TextBox 10"/>
          <p:cNvSpPr txBox="1"/>
          <p:nvPr/>
        </p:nvSpPr>
        <p:spPr>
          <a:xfrm>
            <a:off x="5598431" y="2926025"/>
            <a:ext cx="1150713" cy="1200329"/>
          </a:xfrm>
          <a:prstGeom prst="rect">
            <a:avLst/>
          </a:prstGeom>
          <a:solidFill>
            <a:schemeClr val="bg1"/>
          </a:solidFill>
        </p:spPr>
        <p:txBody>
          <a:bodyPr wrap="square" rtlCol="0">
            <a:spAutoFit/>
          </a:bodyPr>
          <a:lstStyle/>
          <a:p>
            <a:pPr algn="r"/>
            <a:r>
              <a:rPr lang="tr-TR" dirty="0"/>
              <a:t>Çalınan </a:t>
            </a:r>
            <a:r>
              <a:rPr lang="tr-TR" dirty="0"/>
              <a:t>Hatalı </a:t>
            </a:r>
            <a:endParaRPr lang="tr-TR" dirty="0"/>
          </a:p>
          <a:p>
            <a:pPr algn="r"/>
            <a:r>
              <a:rPr lang="tr-TR" dirty="0"/>
              <a:t>Nota </a:t>
            </a:r>
          </a:p>
          <a:p>
            <a:pPr algn="r"/>
            <a:r>
              <a:rPr lang="tr-TR" dirty="0"/>
              <a:t>Sayısı</a:t>
            </a:r>
            <a:endParaRPr lang="tr-TR" dirty="0"/>
          </a:p>
        </p:txBody>
      </p:sp>
      <p:sp>
        <p:nvSpPr>
          <p:cNvPr id="12" name="TextBox 11"/>
          <p:cNvSpPr txBox="1"/>
          <p:nvPr/>
        </p:nvSpPr>
        <p:spPr>
          <a:xfrm>
            <a:off x="6830460" y="1451693"/>
            <a:ext cx="3365217" cy="646331"/>
          </a:xfrm>
          <a:prstGeom prst="rect">
            <a:avLst/>
          </a:prstGeom>
          <a:solidFill>
            <a:schemeClr val="bg1"/>
          </a:solidFill>
        </p:spPr>
        <p:txBody>
          <a:bodyPr wrap="none" rtlCol="0">
            <a:spAutoFit/>
          </a:bodyPr>
          <a:lstStyle/>
          <a:p>
            <a:pPr algn="ctr"/>
            <a:r>
              <a:rPr lang="tr-TR" dirty="0"/>
              <a:t>Piyano Performansının Çalışma </a:t>
            </a:r>
          </a:p>
          <a:p>
            <a:pPr algn="ctr"/>
            <a:r>
              <a:rPr lang="tr-TR" dirty="0"/>
              <a:t>Süresine Göre Değişimi </a:t>
            </a:r>
            <a:endParaRPr lang="tr-TR" dirty="0"/>
          </a:p>
        </p:txBody>
      </p:sp>
    </p:spTree>
    <p:extLst>
      <p:ext uri="{BB962C8B-B14F-4D97-AF65-F5344CB8AC3E}">
        <p14:creationId xmlns:p14="http://schemas.microsoft.com/office/powerpoint/2010/main" val="3019027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53</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Saçılım</a:t>
            </a:r>
            <a:r>
              <a:rPr lang="tr-TR" u="sng" dirty="0"/>
              <a:t> Grafiği (</a:t>
            </a:r>
            <a:r>
              <a:rPr lang="tr-TR" i="1" u="sng" dirty="0" err="1"/>
              <a:t>Scatter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İki niceliğin (değişkenin) birbirlerine göre değişimlerini (yani ilişkilerini) göstermeye yönelik grafik türüdür</a:t>
            </a:r>
          </a:p>
          <a:p>
            <a:endParaRPr lang="tr-TR" dirty="0"/>
          </a:p>
          <a:p>
            <a:r>
              <a:rPr lang="tr-TR" dirty="0"/>
              <a:t>Söz konusu niceliklerin birbirleriyle ilintili olup olmadıkları hakkında fikir verir</a:t>
            </a:r>
          </a:p>
          <a:p>
            <a:endParaRPr lang="tr-TR" dirty="0"/>
          </a:p>
          <a:p>
            <a:r>
              <a:rPr lang="tr-TR" dirty="0"/>
              <a:t>Beraber artan/azalan değişkenler: Pozitif ilinti veya pozitif korelasyon</a:t>
            </a:r>
          </a:p>
          <a:p>
            <a:endParaRPr lang="tr-TR" dirty="0"/>
          </a:p>
        </p:txBody>
      </p:sp>
      <p:graphicFrame>
        <p:nvGraphicFramePr>
          <p:cNvPr id="13" name="Chart 12"/>
          <p:cNvGraphicFramePr>
            <a:graphicFrameLocks/>
          </p:cNvGraphicFramePr>
          <p:nvPr>
            <p:extLst>
              <p:ext uri="{D42A27DB-BD31-4B8C-83A1-F6EECF244321}">
                <p14:modId xmlns:p14="http://schemas.microsoft.com/office/powerpoint/2010/main" val="2392661525"/>
              </p:ext>
            </p:extLst>
          </p:nvPr>
        </p:nvGraphicFramePr>
        <p:xfrm>
          <a:off x="4473348" y="1581843"/>
          <a:ext cx="6217104" cy="4002529"/>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p:cNvCxnSpPr/>
          <p:nvPr/>
        </p:nvCxnSpPr>
        <p:spPr>
          <a:xfrm flipH="1">
            <a:off x="9010650" y="1730829"/>
            <a:ext cx="236764" cy="10368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708572" y="1183820"/>
            <a:ext cx="1959429" cy="523220"/>
          </a:xfrm>
          <a:prstGeom prst="rect">
            <a:avLst/>
          </a:prstGeom>
          <a:noFill/>
        </p:spPr>
        <p:txBody>
          <a:bodyPr wrap="square" rtlCol="0">
            <a:spAutoFit/>
          </a:bodyPr>
          <a:lstStyle/>
          <a:p>
            <a:r>
              <a:rPr lang="tr-TR" sz="1400" dirty="0">
                <a:solidFill>
                  <a:srgbClr val="00B050"/>
                </a:solidFill>
              </a:rPr>
              <a:t>Bu doğru, bize kabaca bir formül de verir</a:t>
            </a:r>
            <a:endParaRPr lang="tr-TR" sz="1400" dirty="0">
              <a:solidFill>
                <a:srgbClr val="00B050"/>
              </a:solidFill>
            </a:endParaRPr>
          </a:p>
        </p:txBody>
      </p:sp>
    </p:spTree>
    <p:extLst>
      <p:ext uri="{BB962C8B-B14F-4D97-AF65-F5344CB8AC3E}">
        <p14:creationId xmlns:p14="http://schemas.microsoft.com/office/powerpoint/2010/main" val="1177354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54</a:t>
            </a:fld>
            <a:endParaRPr lang="en-US"/>
          </a:p>
        </p:txBody>
      </p:sp>
      <p:sp>
        <p:nvSpPr>
          <p:cNvPr id="20" name="Rectangle 4"/>
          <p:cNvSpPr txBox="1">
            <a:spLocks noChangeArrowheads="1"/>
          </p:cNvSpPr>
          <p:nvPr/>
        </p:nvSpPr>
        <p:spPr bwMode="auto">
          <a:xfrm>
            <a:off x="2164570" y="1212396"/>
            <a:ext cx="8315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Saçılım</a:t>
            </a:r>
            <a:r>
              <a:rPr lang="tr-TR" u="sng" dirty="0"/>
              <a:t> Grafiği (</a:t>
            </a:r>
            <a:r>
              <a:rPr lang="tr-TR" i="1" u="sng" dirty="0" err="1"/>
              <a:t>Scatter</a:t>
            </a:r>
            <a:r>
              <a:rPr lang="tr-TR" i="1" u="sng" dirty="0"/>
              <a:t> </a:t>
            </a:r>
            <a:r>
              <a:rPr lang="tr-TR" i="1" u="sng" dirty="0" err="1"/>
              <a:t>Plot</a:t>
            </a:r>
            <a:r>
              <a:rPr lang="tr-TR" u="sng" dirty="0"/>
              <a:t>) ile ilgili bir İK egzersizi</a:t>
            </a:r>
          </a:p>
          <a:p>
            <a:pPr marL="342900" indent="-342900">
              <a:buFont typeface="Arial" panose="020B0604020202020204" pitchFamily="34" charset="0"/>
              <a:buChar char="•"/>
            </a:pPr>
            <a:endParaRPr lang="tr-TR" dirty="0"/>
          </a:p>
          <a:p>
            <a:r>
              <a:rPr lang="tr-TR" dirty="0"/>
              <a:t>Bir firmadaki personele ilişkin: </a:t>
            </a:r>
          </a:p>
          <a:p>
            <a:endParaRPr lang="tr-TR" dirty="0"/>
          </a:p>
          <a:p>
            <a:pPr marL="285750" indent="-285750">
              <a:buFontTx/>
              <a:buChar char="-"/>
            </a:pPr>
            <a:r>
              <a:rPr lang="tr-TR" dirty="0"/>
              <a:t>Maaş (TL)</a:t>
            </a:r>
          </a:p>
          <a:p>
            <a:pPr marL="285750" indent="-285750">
              <a:buFontTx/>
              <a:buChar char="-"/>
            </a:pPr>
            <a:r>
              <a:rPr lang="tr-TR" dirty="0"/>
              <a:t>Toplam Çalışma Deneyimi (yıl veya ay)</a:t>
            </a:r>
          </a:p>
          <a:p>
            <a:endParaRPr lang="tr-TR" dirty="0"/>
          </a:p>
          <a:p>
            <a:r>
              <a:rPr lang="tr-TR" dirty="0"/>
              <a:t>d</a:t>
            </a:r>
            <a:r>
              <a:rPr lang="tr-TR" dirty="0"/>
              <a:t>eğişkenlerinin </a:t>
            </a:r>
            <a:r>
              <a:rPr lang="tr-TR" dirty="0" err="1"/>
              <a:t>Saçılım</a:t>
            </a:r>
            <a:r>
              <a:rPr lang="tr-TR" dirty="0"/>
              <a:t> </a:t>
            </a:r>
            <a:r>
              <a:rPr lang="tr-TR" dirty="0" err="1"/>
              <a:t>Grafiği’ni</a:t>
            </a:r>
            <a:r>
              <a:rPr lang="tr-TR" dirty="0"/>
              <a:t> çizdirsek</a:t>
            </a:r>
          </a:p>
          <a:p>
            <a:endParaRPr lang="tr-TR" dirty="0"/>
          </a:p>
          <a:p>
            <a:pPr marL="342900" indent="-342900">
              <a:buAutoNum type="arabicParenR"/>
            </a:pPr>
            <a:r>
              <a:rPr lang="tr-TR" dirty="0"/>
              <a:t>Genelde nasıl bir sonuç elde ederiz?</a:t>
            </a:r>
          </a:p>
          <a:p>
            <a:pPr marL="342900" indent="-342900">
              <a:buAutoNum type="arabicParenR"/>
            </a:pPr>
            <a:r>
              <a:rPr lang="tr-TR" dirty="0"/>
              <a:t>Beyaz yaka ve mavi yaka personel için ayrıştırdığımızda, sonuçlar farklılık gösterir mi?</a:t>
            </a:r>
          </a:p>
          <a:p>
            <a:pPr marL="342900" indent="-342900">
              <a:buAutoNum type="arabicParenR"/>
            </a:pPr>
            <a:r>
              <a:rPr lang="tr-TR" dirty="0"/>
              <a:t>Kadın ve erkek personel için </a:t>
            </a:r>
            <a:r>
              <a:rPr lang="tr-TR" dirty="0"/>
              <a:t>ayrıştırdığımızda, sonuçlar farklılık gösterir mi?</a:t>
            </a:r>
            <a:endParaRPr lang="tr-TR" dirty="0"/>
          </a:p>
          <a:p>
            <a:pPr marL="342900" indent="-342900">
              <a:buAutoNum type="arabicParenR"/>
            </a:pPr>
            <a:r>
              <a:rPr lang="tr-TR" dirty="0"/>
              <a:t>İdealde nasıl sonuçlar elde etmeyi beklerdik?</a:t>
            </a:r>
          </a:p>
          <a:p>
            <a:pPr marL="342900" indent="-342900">
              <a:buAutoNum type="arabicParenR"/>
            </a:pPr>
            <a:endParaRPr lang="tr-TR" dirty="0"/>
          </a:p>
          <a:p>
            <a:r>
              <a:rPr lang="tr-TR" dirty="0"/>
              <a:t>Bonus Soru: Başka hangi değişkenler için bu egzersizi tekrarlamak anlamlı olur? (Personele Yapılan Eğitim Yatırımı – Performans; ?? - ??, ?? - ??)</a:t>
            </a:r>
          </a:p>
          <a:p>
            <a:pPr marL="342900" indent="-342900">
              <a:buAutoNum type="arabicParenR"/>
            </a:pPr>
            <a:endParaRPr lang="tr-TR" dirty="0"/>
          </a:p>
          <a:p>
            <a:endParaRPr lang="tr-TR" dirty="0"/>
          </a:p>
        </p:txBody>
      </p:sp>
    </p:spTree>
    <p:extLst>
      <p:ext uri="{BB962C8B-B14F-4D97-AF65-F5344CB8AC3E}">
        <p14:creationId xmlns:p14="http://schemas.microsoft.com/office/powerpoint/2010/main" val="3823763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55</a:t>
            </a:fld>
            <a:endParaRPr lang="en-US"/>
          </a:p>
        </p:txBody>
      </p:sp>
      <p:sp>
        <p:nvSpPr>
          <p:cNvPr id="20" name="Rectangle 4"/>
          <p:cNvSpPr txBox="1">
            <a:spLocks noChangeArrowheads="1"/>
          </p:cNvSpPr>
          <p:nvPr/>
        </p:nvSpPr>
        <p:spPr bwMode="auto">
          <a:xfrm>
            <a:off x="1642056" y="1645103"/>
            <a:ext cx="85442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Saçılım</a:t>
            </a:r>
            <a:r>
              <a:rPr lang="tr-TR" u="sng" dirty="0"/>
              <a:t> Grafiği (</a:t>
            </a:r>
            <a:r>
              <a:rPr lang="tr-TR" i="1" u="sng" dirty="0" err="1"/>
              <a:t>Scatter</a:t>
            </a:r>
            <a:r>
              <a:rPr lang="tr-TR" i="1" u="sng" dirty="0"/>
              <a:t> </a:t>
            </a:r>
            <a:r>
              <a:rPr lang="tr-TR" i="1" u="sng" dirty="0" err="1"/>
              <a:t>Plot</a:t>
            </a:r>
            <a:r>
              <a:rPr lang="tr-TR" u="sng" dirty="0"/>
              <a:t>) ile ilgili </a:t>
            </a:r>
            <a:r>
              <a:rPr lang="tr-TR" u="sng" dirty="0">
                <a:solidFill>
                  <a:srgbClr val="FF0000"/>
                </a:solidFill>
              </a:rPr>
              <a:t>yanlış </a:t>
            </a:r>
            <a:r>
              <a:rPr lang="tr-TR" u="sng" dirty="0"/>
              <a:t>kullanım durumları</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Zaman serilerinin bu grafik türü ile çizilmesi</a:t>
            </a:r>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t>Çizgi grafiği bu amaca daha çok hizmet ettiği için onun kullanılması önerilir</a:t>
            </a:r>
          </a:p>
          <a:p>
            <a:endParaRPr lang="tr-TR" dirty="0"/>
          </a:p>
          <a:p>
            <a:endParaRPr lang="tr-TR" dirty="0"/>
          </a:p>
          <a:p>
            <a:endParaRPr lang="tr-TR" dirty="0"/>
          </a:p>
        </p:txBody>
      </p:sp>
    </p:spTree>
    <p:extLst>
      <p:ext uri="{BB962C8B-B14F-4D97-AF65-F5344CB8AC3E}">
        <p14:creationId xmlns:p14="http://schemas.microsoft.com/office/powerpoint/2010/main" val="261316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56</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Isı Haritası (</a:t>
            </a:r>
            <a:r>
              <a:rPr lang="tr-TR" i="1" u="sng" dirty="0" err="1"/>
              <a:t>Heat</a:t>
            </a:r>
            <a:r>
              <a:rPr lang="tr-TR" i="1" u="sng" dirty="0"/>
              <a:t> </a:t>
            </a:r>
            <a:r>
              <a:rPr lang="tr-TR" i="1" u="sng" dirty="0" err="1"/>
              <a:t>Map</a:t>
            </a:r>
            <a:r>
              <a:rPr lang="tr-TR" u="sng" dirty="0"/>
              <a:t>)</a:t>
            </a:r>
          </a:p>
          <a:p>
            <a:pPr marL="342900" indent="-342900">
              <a:buFont typeface="Arial" panose="020B0604020202020204" pitchFamily="34" charset="0"/>
              <a:buChar char="•"/>
            </a:pPr>
            <a:endParaRPr lang="tr-TR" dirty="0"/>
          </a:p>
          <a:p>
            <a:r>
              <a:rPr lang="tr-TR" dirty="0"/>
              <a:t>Birçok farklı niceliğin (değişkenin) birbirlerine göre değişimlerini (yani ilişkilerini) göstermeye yönelik bir tablodur</a:t>
            </a:r>
          </a:p>
          <a:p>
            <a:endParaRPr lang="tr-TR" dirty="0"/>
          </a:p>
          <a:p>
            <a:r>
              <a:rPr lang="tr-TR" dirty="0"/>
              <a:t>Söz konusu niceliklerin hangilerinin birbirleriyle ilintili olup olmadıkları hakkında fikir verir</a:t>
            </a:r>
          </a:p>
          <a:p>
            <a:endParaRPr lang="tr-TR" dirty="0"/>
          </a:p>
        </p:txBody>
      </p:sp>
      <p:pic>
        <p:nvPicPr>
          <p:cNvPr id="7170" name="Picture 2" descr="Heatmap of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718" y="1046876"/>
            <a:ext cx="4277633" cy="427763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a:off x="5761716" y="4752053"/>
            <a:ext cx="803837" cy="78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54538" y="4496949"/>
            <a:ext cx="1307176" cy="830997"/>
          </a:xfrm>
          <a:prstGeom prst="rect">
            <a:avLst/>
          </a:prstGeom>
          <a:noFill/>
        </p:spPr>
        <p:txBody>
          <a:bodyPr wrap="square" rtlCol="0">
            <a:spAutoFit/>
          </a:bodyPr>
          <a:lstStyle/>
          <a:p>
            <a:pPr algn="ctr"/>
            <a:r>
              <a:rPr lang="tr-TR" sz="1200" dirty="0"/>
              <a:t>1 galon akaryakıtla kat edilen yol (mil cinsinden)</a:t>
            </a:r>
            <a:endParaRPr lang="tr-TR" sz="1200" dirty="0"/>
          </a:p>
        </p:txBody>
      </p:sp>
      <p:sp>
        <p:nvSpPr>
          <p:cNvPr id="12" name="TextBox 11"/>
          <p:cNvSpPr txBox="1"/>
          <p:nvPr/>
        </p:nvSpPr>
        <p:spPr>
          <a:xfrm>
            <a:off x="5451128" y="5489264"/>
            <a:ext cx="1114425" cy="646331"/>
          </a:xfrm>
          <a:prstGeom prst="rect">
            <a:avLst/>
          </a:prstGeom>
          <a:noFill/>
        </p:spPr>
        <p:txBody>
          <a:bodyPr wrap="square" rtlCol="0">
            <a:spAutoFit/>
          </a:bodyPr>
          <a:lstStyle/>
          <a:p>
            <a:pPr algn="ctr"/>
            <a:r>
              <a:rPr lang="tr-TR" sz="1200" dirty="0"/>
              <a:t>Arka diferansiyel tahvil oranı</a:t>
            </a:r>
            <a:endParaRPr lang="tr-TR" sz="1200" dirty="0"/>
          </a:p>
        </p:txBody>
      </p:sp>
      <p:sp>
        <p:nvSpPr>
          <p:cNvPr id="14" name="TextBox 13"/>
          <p:cNvSpPr txBox="1"/>
          <p:nvPr/>
        </p:nvSpPr>
        <p:spPr>
          <a:xfrm>
            <a:off x="6583820" y="5489263"/>
            <a:ext cx="1114425" cy="830997"/>
          </a:xfrm>
          <a:prstGeom prst="rect">
            <a:avLst/>
          </a:prstGeom>
          <a:noFill/>
        </p:spPr>
        <p:txBody>
          <a:bodyPr wrap="square" rtlCol="0">
            <a:spAutoFit/>
          </a:bodyPr>
          <a:lstStyle/>
          <a:p>
            <a:pPr algn="ctr"/>
            <a:r>
              <a:rPr lang="tr-TR" sz="1200" dirty="0"/>
              <a:t>¼ millik yolu kat etme süresi (saniye cinsinden)</a:t>
            </a:r>
            <a:endParaRPr lang="tr-TR" sz="1200" dirty="0"/>
          </a:p>
        </p:txBody>
      </p:sp>
      <p:sp>
        <p:nvSpPr>
          <p:cNvPr id="15" name="TextBox 14"/>
          <p:cNvSpPr txBox="1"/>
          <p:nvPr/>
        </p:nvSpPr>
        <p:spPr>
          <a:xfrm>
            <a:off x="7647216" y="5579070"/>
            <a:ext cx="898071" cy="461665"/>
          </a:xfrm>
          <a:prstGeom prst="rect">
            <a:avLst/>
          </a:prstGeom>
          <a:noFill/>
        </p:spPr>
        <p:txBody>
          <a:bodyPr wrap="square" rtlCol="0">
            <a:spAutoFit/>
          </a:bodyPr>
          <a:lstStyle/>
          <a:p>
            <a:pPr algn="ctr"/>
            <a:r>
              <a:rPr lang="tr-TR" sz="1200" dirty="0"/>
              <a:t>Beygir gücü</a:t>
            </a:r>
            <a:endParaRPr lang="tr-TR" sz="1200" dirty="0"/>
          </a:p>
        </p:txBody>
      </p:sp>
      <p:sp>
        <p:nvSpPr>
          <p:cNvPr id="16" name="TextBox 15"/>
          <p:cNvSpPr txBox="1"/>
          <p:nvPr/>
        </p:nvSpPr>
        <p:spPr>
          <a:xfrm>
            <a:off x="9522280" y="5556664"/>
            <a:ext cx="898071" cy="461665"/>
          </a:xfrm>
          <a:prstGeom prst="rect">
            <a:avLst/>
          </a:prstGeom>
          <a:noFill/>
        </p:spPr>
        <p:txBody>
          <a:bodyPr wrap="square" rtlCol="0">
            <a:spAutoFit/>
          </a:bodyPr>
          <a:lstStyle/>
          <a:p>
            <a:pPr algn="ctr"/>
            <a:r>
              <a:rPr lang="tr-TR" sz="1200" dirty="0"/>
              <a:t>Ağırlık (kg cinsinden)</a:t>
            </a:r>
            <a:endParaRPr lang="tr-TR" sz="1200" dirty="0"/>
          </a:p>
        </p:txBody>
      </p:sp>
      <p:sp>
        <p:nvSpPr>
          <p:cNvPr id="17" name="TextBox 16"/>
          <p:cNvSpPr txBox="1"/>
          <p:nvPr/>
        </p:nvSpPr>
        <p:spPr>
          <a:xfrm>
            <a:off x="8490858" y="5556665"/>
            <a:ext cx="898071" cy="646331"/>
          </a:xfrm>
          <a:prstGeom prst="rect">
            <a:avLst/>
          </a:prstGeom>
          <a:noFill/>
        </p:spPr>
        <p:txBody>
          <a:bodyPr wrap="square" rtlCol="0">
            <a:spAutoFit/>
          </a:bodyPr>
          <a:lstStyle/>
          <a:p>
            <a:pPr algn="ctr"/>
            <a:r>
              <a:rPr lang="tr-TR" sz="1200" dirty="0"/>
              <a:t>Motor Hacmi (cc cinsinden)</a:t>
            </a:r>
            <a:endParaRPr lang="tr-TR" sz="1200" dirty="0"/>
          </a:p>
        </p:txBody>
      </p:sp>
      <p:cxnSp>
        <p:nvCxnSpPr>
          <p:cNvPr id="18" name="Straight Arrow Connector 17"/>
          <p:cNvCxnSpPr>
            <a:endCxn id="14" idx="0"/>
          </p:cNvCxnSpPr>
          <p:nvPr/>
        </p:nvCxnSpPr>
        <p:spPr>
          <a:xfrm flipH="1">
            <a:off x="7141032" y="5019154"/>
            <a:ext cx="494862" cy="47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069718" y="5004976"/>
            <a:ext cx="48712" cy="490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578220" y="5019154"/>
            <a:ext cx="334597" cy="476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9080117" y="4912446"/>
            <a:ext cx="791937" cy="565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203943" y="4960104"/>
            <a:ext cx="954627" cy="49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704115" y="1645102"/>
            <a:ext cx="1159329" cy="5184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26241" y="1330658"/>
            <a:ext cx="1470274" cy="523220"/>
          </a:xfrm>
          <a:prstGeom prst="rect">
            <a:avLst/>
          </a:prstGeom>
          <a:noFill/>
        </p:spPr>
        <p:txBody>
          <a:bodyPr wrap="none" rtlCol="0">
            <a:spAutoFit/>
          </a:bodyPr>
          <a:lstStyle/>
          <a:p>
            <a:r>
              <a:rPr lang="tr-TR" sz="1400" b="1" dirty="0">
                <a:solidFill>
                  <a:srgbClr val="FF0000"/>
                </a:solidFill>
              </a:rPr>
              <a:t>Kırmızı: Pozitif </a:t>
            </a:r>
          </a:p>
          <a:p>
            <a:r>
              <a:rPr lang="tr-TR" sz="1400" b="1" dirty="0">
                <a:solidFill>
                  <a:srgbClr val="FF0000"/>
                </a:solidFill>
              </a:rPr>
              <a:t>Korelasyon</a:t>
            </a:r>
            <a:endParaRPr lang="tr-TR" sz="1400" b="1" dirty="0">
              <a:solidFill>
                <a:srgbClr val="FF0000"/>
              </a:solidFill>
            </a:endParaRPr>
          </a:p>
        </p:txBody>
      </p:sp>
      <p:cxnSp>
        <p:nvCxnSpPr>
          <p:cNvPr id="36" name="Straight Arrow Connector 35"/>
          <p:cNvCxnSpPr/>
          <p:nvPr/>
        </p:nvCxnSpPr>
        <p:spPr>
          <a:xfrm flipH="1">
            <a:off x="8753839" y="1645102"/>
            <a:ext cx="831465" cy="566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136916" y="1100886"/>
            <a:ext cx="1385316" cy="523220"/>
          </a:xfrm>
          <a:prstGeom prst="rect">
            <a:avLst/>
          </a:prstGeom>
          <a:noFill/>
        </p:spPr>
        <p:txBody>
          <a:bodyPr wrap="none" rtlCol="0">
            <a:spAutoFit/>
          </a:bodyPr>
          <a:lstStyle/>
          <a:p>
            <a:r>
              <a:rPr lang="tr-TR" sz="1400" b="1" dirty="0">
                <a:solidFill>
                  <a:srgbClr val="0070C0"/>
                </a:solidFill>
              </a:rPr>
              <a:t>Mavi: Negatif </a:t>
            </a:r>
          </a:p>
          <a:p>
            <a:r>
              <a:rPr lang="tr-TR" sz="1400" b="1" dirty="0">
                <a:solidFill>
                  <a:srgbClr val="0070C0"/>
                </a:solidFill>
              </a:rPr>
              <a:t>Korelasyon</a:t>
            </a:r>
            <a:endParaRPr lang="tr-TR" sz="1400" b="1" dirty="0">
              <a:solidFill>
                <a:srgbClr val="0070C0"/>
              </a:solidFill>
            </a:endParaRPr>
          </a:p>
        </p:txBody>
      </p:sp>
    </p:spTree>
    <p:extLst>
      <p:ext uri="{BB962C8B-B14F-4D97-AF65-F5344CB8AC3E}">
        <p14:creationId xmlns:p14="http://schemas.microsoft.com/office/powerpoint/2010/main" val="303347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57</a:t>
            </a:fld>
            <a:endParaRPr lang="en-US"/>
          </a:p>
        </p:txBody>
      </p:sp>
      <p:sp>
        <p:nvSpPr>
          <p:cNvPr id="20" name="Rectangle 4"/>
          <p:cNvSpPr txBox="1">
            <a:spLocks noChangeArrowheads="1"/>
          </p:cNvSpPr>
          <p:nvPr/>
        </p:nvSpPr>
        <p:spPr bwMode="auto">
          <a:xfrm>
            <a:off x="2164570" y="1587953"/>
            <a:ext cx="8315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Isı Haritası (</a:t>
            </a:r>
            <a:r>
              <a:rPr lang="tr-TR" i="1" u="sng" dirty="0" err="1"/>
              <a:t>Heat</a:t>
            </a:r>
            <a:r>
              <a:rPr lang="tr-TR" i="1" u="sng" dirty="0"/>
              <a:t> </a:t>
            </a:r>
            <a:r>
              <a:rPr lang="tr-TR" i="1" u="sng" dirty="0" err="1"/>
              <a:t>Map</a:t>
            </a:r>
            <a:r>
              <a:rPr lang="tr-TR" u="sng" dirty="0"/>
              <a:t>) ile ilgili bir İK egzersizi</a:t>
            </a:r>
          </a:p>
          <a:p>
            <a:pPr marL="342900" indent="-342900">
              <a:buFont typeface="Arial" panose="020B0604020202020204" pitchFamily="34" charset="0"/>
              <a:buChar char="•"/>
            </a:pPr>
            <a:endParaRPr lang="tr-TR" dirty="0"/>
          </a:p>
          <a:p>
            <a:r>
              <a:rPr lang="tr-TR" dirty="0"/>
              <a:t>Bir firmadaki personele ilişkin: </a:t>
            </a:r>
          </a:p>
          <a:p>
            <a:endParaRPr lang="tr-TR" dirty="0"/>
          </a:p>
          <a:p>
            <a:pPr marL="285750" indent="-285750">
              <a:buFontTx/>
              <a:buChar char="-"/>
            </a:pPr>
            <a:r>
              <a:rPr lang="tr-TR" dirty="0"/>
              <a:t>Toplam Çalışma Deneyimi (yıl veya ay)</a:t>
            </a:r>
          </a:p>
          <a:p>
            <a:pPr marL="285750" indent="-285750">
              <a:buFontTx/>
              <a:buChar char="-"/>
            </a:pPr>
            <a:r>
              <a:rPr lang="tr-TR" dirty="0"/>
              <a:t>Firmanızdaki Çalışma Süresi </a:t>
            </a:r>
            <a:r>
              <a:rPr lang="tr-TR" dirty="0"/>
              <a:t>(yıl veya ay)</a:t>
            </a:r>
            <a:endParaRPr lang="tr-TR" dirty="0"/>
          </a:p>
          <a:p>
            <a:pPr marL="285750" indent="-285750">
              <a:buFontTx/>
              <a:buChar char="-"/>
            </a:pPr>
            <a:r>
              <a:rPr lang="tr-TR" dirty="0"/>
              <a:t>Maaş (TL)</a:t>
            </a:r>
          </a:p>
          <a:p>
            <a:pPr marL="285750" indent="-285750">
              <a:buFontTx/>
              <a:buChar char="-"/>
            </a:pPr>
            <a:r>
              <a:rPr lang="tr-TR" dirty="0"/>
              <a:t>İkramiye ve Prim (TL)</a:t>
            </a:r>
          </a:p>
          <a:p>
            <a:pPr marL="285750" indent="-285750">
              <a:buFontTx/>
              <a:buChar char="-"/>
            </a:pPr>
            <a:r>
              <a:rPr lang="tr-TR" dirty="0"/>
              <a:t>vb.</a:t>
            </a:r>
          </a:p>
          <a:p>
            <a:endParaRPr lang="tr-TR" dirty="0"/>
          </a:p>
          <a:p>
            <a:r>
              <a:rPr lang="tr-TR" dirty="0"/>
              <a:t>d</a:t>
            </a:r>
            <a:r>
              <a:rPr lang="tr-TR" dirty="0"/>
              <a:t>eğişkenlerinin Isı </a:t>
            </a:r>
            <a:r>
              <a:rPr lang="tr-TR" dirty="0" err="1"/>
              <a:t>Haritası’nı</a:t>
            </a:r>
            <a:r>
              <a:rPr lang="tr-TR" dirty="0"/>
              <a:t> çıkarsak </a:t>
            </a:r>
          </a:p>
          <a:p>
            <a:endParaRPr lang="tr-TR" dirty="0"/>
          </a:p>
          <a:p>
            <a:pPr marL="342900" indent="-342900">
              <a:buAutoNum type="arabicParenR"/>
            </a:pPr>
            <a:r>
              <a:rPr lang="tr-TR" dirty="0"/>
              <a:t>Genelde nasıl bir sonuç elde ederiz?</a:t>
            </a:r>
          </a:p>
          <a:p>
            <a:pPr marL="342900" indent="-342900">
              <a:buAutoNum type="arabicParenR"/>
            </a:pPr>
            <a:r>
              <a:rPr lang="tr-TR" dirty="0"/>
              <a:t>Beyaz yaka ve mavi yaka personel için ayrıştırdığımızda, sonuçlar farklılık gösterir mi?</a:t>
            </a:r>
          </a:p>
          <a:p>
            <a:pPr marL="342900" indent="-342900">
              <a:buAutoNum type="arabicParenR"/>
            </a:pPr>
            <a:r>
              <a:rPr lang="tr-TR" dirty="0"/>
              <a:t>Kadın ve erkek personel için </a:t>
            </a:r>
            <a:r>
              <a:rPr lang="tr-TR" dirty="0"/>
              <a:t>ayrıştırdığımızda, sonuçlar farklılık gösterir mi?</a:t>
            </a:r>
            <a:endParaRPr lang="tr-TR" dirty="0"/>
          </a:p>
          <a:p>
            <a:pPr marL="342900" indent="-342900">
              <a:buAutoNum type="arabicParenR"/>
            </a:pPr>
            <a:r>
              <a:rPr lang="tr-TR" dirty="0"/>
              <a:t>İdealde nasıl sonuçlar elde etmeyi beklerdik?</a:t>
            </a:r>
          </a:p>
          <a:p>
            <a:pPr marL="342900" indent="-342900">
              <a:buAutoNum type="arabicParenR"/>
            </a:pPr>
            <a:endParaRPr lang="tr-TR" dirty="0"/>
          </a:p>
          <a:p>
            <a:endParaRPr lang="tr-TR" dirty="0"/>
          </a:p>
        </p:txBody>
      </p:sp>
    </p:spTree>
    <p:extLst>
      <p:ext uri="{BB962C8B-B14F-4D97-AF65-F5344CB8AC3E}">
        <p14:creationId xmlns:p14="http://schemas.microsoft.com/office/powerpoint/2010/main" val="3594011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58</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Pasta Grafiği (</a:t>
            </a:r>
            <a:r>
              <a:rPr lang="tr-TR" i="1" u="sng" dirty="0" err="1"/>
              <a:t>Pie</a:t>
            </a:r>
            <a:r>
              <a:rPr lang="tr-TR" i="1" u="sng" dirty="0"/>
              <a:t> Chart</a:t>
            </a:r>
            <a:r>
              <a:rPr lang="tr-TR" u="sng" dirty="0"/>
              <a:t>) ve Halka Grafiği (</a:t>
            </a:r>
            <a:r>
              <a:rPr lang="tr-TR" i="1" u="sng" dirty="0" err="1"/>
              <a:t>Doughnut</a:t>
            </a:r>
            <a:r>
              <a:rPr lang="tr-TR" i="1" u="sng" dirty="0"/>
              <a:t> Chart</a:t>
            </a:r>
            <a:r>
              <a:rPr lang="tr-TR" u="sng" dirty="0"/>
              <a:t>)</a:t>
            </a:r>
          </a:p>
          <a:p>
            <a:pPr marL="342900" indent="-342900">
              <a:buFont typeface="Arial" panose="020B0604020202020204" pitchFamily="34" charset="0"/>
              <a:buChar char="•"/>
            </a:pPr>
            <a:endParaRPr lang="tr-TR"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oranlarını görselleştirmek için kullanılır</a:t>
            </a:r>
          </a:p>
          <a:p>
            <a:endParaRPr lang="tr-TR" dirty="0"/>
          </a:p>
        </p:txBody>
      </p:sp>
      <p:pic>
        <p:nvPicPr>
          <p:cNvPr id="2050" name="Picture 2" descr="Google Grafik Kütüphanesi ile Pasta Grafik Çizdirme, CSS Kategori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1528767"/>
            <a:ext cx="4898120" cy="407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265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59</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Pasta Grafiği (</a:t>
            </a:r>
            <a:r>
              <a:rPr lang="tr-TR" i="1" u="sng" dirty="0" err="1"/>
              <a:t>Pie</a:t>
            </a:r>
            <a:r>
              <a:rPr lang="tr-TR" i="1" u="sng" dirty="0"/>
              <a:t> Chart</a:t>
            </a:r>
            <a:r>
              <a:rPr lang="tr-TR" u="sng" dirty="0"/>
              <a:t>) ve Halka Grafiği (</a:t>
            </a:r>
            <a:r>
              <a:rPr lang="tr-TR" i="1" u="sng" dirty="0" err="1"/>
              <a:t>Doughnut</a:t>
            </a:r>
            <a:r>
              <a:rPr lang="tr-TR" i="1" u="sng" dirty="0"/>
              <a:t> Chart</a:t>
            </a:r>
            <a:r>
              <a:rPr lang="tr-TR" u="sng" dirty="0"/>
              <a:t>)</a:t>
            </a:r>
          </a:p>
          <a:p>
            <a:pPr marL="342900" indent="-342900">
              <a:buFont typeface="Arial" panose="020B0604020202020204" pitchFamily="34" charset="0"/>
              <a:buChar char="•"/>
            </a:pPr>
            <a:endParaRPr lang="tr-TR"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oranlarını görselleştirmek için kullanılır</a:t>
            </a:r>
          </a:p>
          <a:p>
            <a:endParaRPr lang="tr-TR" dirty="0"/>
          </a:p>
          <a:p>
            <a:r>
              <a:rPr lang="tr-TR" dirty="0"/>
              <a:t>Oranların zaman içerisindeki değişimini göstermek için halka grafiği versiyonu tercih edilebilir  </a:t>
            </a:r>
            <a:r>
              <a:rPr lang="tr-TR" dirty="0">
                <a:solidFill>
                  <a:srgbClr val="FF0000"/>
                </a:solidFill>
              </a:rPr>
              <a:t>(Pek Önerilmez)</a:t>
            </a:r>
          </a:p>
          <a:p>
            <a:endParaRPr lang="tr-TR" dirty="0"/>
          </a:p>
        </p:txBody>
      </p:sp>
      <p:pic>
        <p:nvPicPr>
          <p:cNvPr id="4098" name="Picture 2" descr="Excel Grafik Türle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747" y="1581155"/>
            <a:ext cx="4728405" cy="423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049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Veri Analitiğinin Gücü</a:t>
            </a:r>
            <a:endParaRPr lang="tr-TR" dirty="0"/>
          </a:p>
        </p:txBody>
      </p:sp>
      <p:sp>
        <p:nvSpPr>
          <p:cNvPr id="9" name="TextBox 8"/>
          <p:cNvSpPr txBox="1"/>
          <p:nvPr/>
        </p:nvSpPr>
        <p:spPr>
          <a:xfrm>
            <a:off x="1861400" y="1417656"/>
            <a:ext cx="8341236" cy="400110"/>
          </a:xfrm>
          <a:prstGeom prst="rect">
            <a:avLst/>
          </a:prstGeom>
          <a:noFill/>
        </p:spPr>
        <p:txBody>
          <a:bodyPr wrap="square" rtlCol="0">
            <a:spAutoFit/>
          </a:bodyPr>
          <a:lstStyle/>
          <a:p>
            <a:pPr marL="342900" indent="-342900">
              <a:buFont typeface="Arial" panose="020B0604020202020204" pitchFamily="34" charset="0"/>
              <a:buChar char="•"/>
            </a:pPr>
            <a:endParaRPr lang="tr-TR" sz="2000" dirty="0"/>
          </a:p>
        </p:txBody>
      </p:sp>
      <p:pic>
        <p:nvPicPr>
          <p:cNvPr id="3" name="Picture 2"/>
          <p:cNvPicPr>
            <a:picLocks noChangeAspect="1"/>
          </p:cNvPicPr>
          <p:nvPr/>
        </p:nvPicPr>
        <p:blipFill>
          <a:blip r:embed="rId2"/>
          <a:stretch>
            <a:fillRect/>
          </a:stretch>
        </p:blipFill>
        <p:spPr>
          <a:xfrm>
            <a:off x="3299731" y="1121229"/>
            <a:ext cx="5915025" cy="5123250"/>
          </a:xfrm>
          <a:prstGeom prst="rect">
            <a:avLst/>
          </a:prstGeom>
        </p:spPr>
      </p:pic>
      <p:sp>
        <p:nvSpPr>
          <p:cNvPr id="7" name="TextBox 6"/>
          <p:cNvSpPr txBox="1"/>
          <p:nvPr/>
        </p:nvSpPr>
        <p:spPr>
          <a:xfrm>
            <a:off x="3569154" y="1539475"/>
            <a:ext cx="2249260" cy="830997"/>
          </a:xfrm>
          <a:prstGeom prst="rect">
            <a:avLst/>
          </a:prstGeom>
          <a:noFill/>
        </p:spPr>
        <p:txBody>
          <a:bodyPr wrap="square" rtlCol="0">
            <a:spAutoFit/>
          </a:bodyPr>
          <a:lstStyle/>
          <a:p>
            <a:pPr algn="ctr"/>
            <a:r>
              <a:rPr lang="tr-TR" sz="2400" b="1" dirty="0"/>
              <a:t>Veri Analitiği Yapmayan</a:t>
            </a:r>
            <a:endParaRPr lang="tr-TR" sz="2400" b="1" dirty="0"/>
          </a:p>
        </p:txBody>
      </p:sp>
      <p:sp>
        <p:nvSpPr>
          <p:cNvPr id="10" name="TextBox 9"/>
          <p:cNvSpPr txBox="1"/>
          <p:nvPr/>
        </p:nvSpPr>
        <p:spPr>
          <a:xfrm>
            <a:off x="6489250" y="1544916"/>
            <a:ext cx="2249260" cy="830997"/>
          </a:xfrm>
          <a:prstGeom prst="rect">
            <a:avLst/>
          </a:prstGeom>
          <a:noFill/>
        </p:spPr>
        <p:txBody>
          <a:bodyPr wrap="square" rtlCol="0">
            <a:spAutoFit/>
          </a:bodyPr>
          <a:lstStyle/>
          <a:p>
            <a:pPr algn="ctr"/>
            <a:r>
              <a:rPr lang="tr-TR" sz="2400" b="1" dirty="0"/>
              <a:t>Veri Analitiği Yapan</a:t>
            </a:r>
            <a:endParaRPr lang="tr-TR" sz="2400" b="1" dirty="0"/>
          </a:p>
        </p:txBody>
      </p:sp>
    </p:spTree>
    <p:extLst>
      <p:ext uri="{BB962C8B-B14F-4D97-AF65-F5344CB8AC3E}">
        <p14:creationId xmlns:p14="http://schemas.microsoft.com/office/powerpoint/2010/main" val="1248541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60</a:t>
            </a:fld>
            <a:endParaRPr lang="en-US"/>
          </a:p>
        </p:txBody>
      </p:sp>
      <p:sp>
        <p:nvSpPr>
          <p:cNvPr id="20" name="Rectangle 4"/>
          <p:cNvSpPr txBox="1">
            <a:spLocks noChangeArrowheads="1"/>
          </p:cNvSpPr>
          <p:nvPr/>
        </p:nvSpPr>
        <p:spPr bwMode="auto">
          <a:xfrm>
            <a:off x="1642056" y="1645103"/>
            <a:ext cx="85442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Pasta Grafiği (</a:t>
            </a:r>
            <a:r>
              <a:rPr lang="tr-TR" i="1" u="sng" dirty="0" err="1"/>
              <a:t>Pie</a:t>
            </a:r>
            <a:r>
              <a:rPr lang="tr-TR" i="1" u="sng" dirty="0"/>
              <a:t> Chart</a:t>
            </a:r>
            <a:r>
              <a:rPr lang="tr-TR" u="sng" dirty="0"/>
              <a:t>) ve Halka Grafiği (</a:t>
            </a:r>
            <a:r>
              <a:rPr lang="tr-TR" i="1" u="sng" dirty="0" err="1"/>
              <a:t>Doughnut</a:t>
            </a:r>
            <a:r>
              <a:rPr lang="tr-TR" i="1" u="sng" dirty="0"/>
              <a:t> Chart</a:t>
            </a:r>
            <a:r>
              <a:rPr lang="tr-TR" u="sng" dirty="0"/>
              <a:t>) ile ilgili </a:t>
            </a:r>
            <a:r>
              <a:rPr lang="tr-TR" u="sng" dirty="0">
                <a:solidFill>
                  <a:srgbClr val="FF0000"/>
                </a:solidFill>
              </a:rPr>
              <a:t>yanlış </a:t>
            </a:r>
            <a:r>
              <a:rPr lang="tr-TR" u="sng" dirty="0"/>
              <a:t>kullanım durumları</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Aralarında kesişim olan değerlerin görselleştirilmesi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Toplamları bir ‘bütün’ oluşturmayan değerlerin görselleştirilmesi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İki adet pasta veya halka grafiğinin karşılaştırma amacıyla yan yana getirilmesi</a:t>
            </a:r>
          </a:p>
          <a:p>
            <a:pPr marL="742950" lvl="1" indent="-285750">
              <a:buFont typeface="Arial" panose="020B0604020202020204" pitchFamily="34" charset="0"/>
              <a:buChar char="•"/>
            </a:pPr>
            <a:r>
              <a:rPr lang="tr-TR" dirty="0"/>
              <a:t>Karşılaştırma işlemi için en uygun sütun / çubuk grafiği olduğundan, onun kullanılması önerilir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7 adetten fazla alt küme içeren verilerin görselleştirilmesi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Oranı 0 olan (veya 0’a çok yakın) </a:t>
            </a:r>
            <a:r>
              <a:rPr lang="tr-TR" dirty="0"/>
              <a:t>alt küme içeren </a:t>
            </a:r>
            <a:r>
              <a:rPr lang="tr-TR" dirty="0"/>
              <a:t>verilerin görselleştirilmesi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Veri etiketlerinin pastadan/halkadan ayrı tutulması; özellikle siyah-beyaz çıktıların anlaşılmaz hale gelmesi</a:t>
            </a:r>
            <a:endParaRPr lang="tr-TR" dirty="0"/>
          </a:p>
          <a:p>
            <a:endParaRPr lang="tr-TR" dirty="0"/>
          </a:p>
          <a:p>
            <a:endParaRPr lang="tr-TR" dirty="0"/>
          </a:p>
        </p:txBody>
      </p:sp>
    </p:spTree>
    <p:extLst>
      <p:ext uri="{BB962C8B-B14F-4D97-AF65-F5344CB8AC3E}">
        <p14:creationId xmlns:p14="http://schemas.microsoft.com/office/powerpoint/2010/main" val="4112340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61</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Yarım Halka Grafiği (</a:t>
            </a:r>
            <a:r>
              <a:rPr lang="tr-TR" i="1" u="sng" dirty="0"/>
              <a:t>Semi-</a:t>
            </a:r>
            <a:r>
              <a:rPr lang="tr-TR" i="1" u="sng" dirty="0" err="1"/>
              <a:t>Doughnut</a:t>
            </a:r>
            <a:r>
              <a:rPr lang="tr-TR" i="1" u="sng" dirty="0"/>
              <a:t> Chart</a:t>
            </a:r>
            <a:r>
              <a:rPr lang="tr-TR" u="sng" dirty="0"/>
              <a:t>)</a:t>
            </a:r>
          </a:p>
          <a:p>
            <a:pPr marL="342900" indent="-342900">
              <a:buFont typeface="Arial" panose="020B0604020202020204" pitchFamily="34" charset="0"/>
              <a:buChar char="•"/>
            </a:pPr>
            <a:endParaRPr lang="tr-TR"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oranlarını görselleştirmek için kullanılır</a:t>
            </a:r>
          </a:p>
          <a:p>
            <a:endParaRPr lang="tr-TR" dirty="0"/>
          </a:p>
          <a:p>
            <a:r>
              <a:rPr lang="tr-TR" dirty="0"/>
              <a:t>Eğer kategoriler arasında Olumlu – Nötr – Olumsuz gibi bir mantık ilişkisi varsa kullanımı uygundur</a:t>
            </a:r>
          </a:p>
          <a:p>
            <a:endParaRPr lang="tr-TR" dirty="0"/>
          </a:p>
          <a:p>
            <a:endParaRPr lang="tr-TR" dirty="0"/>
          </a:p>
        </p:txBody>
      </p:sp>
      <p:sp>
        <p:nvSpPr>
          <p:cNvPr id="3" name="Block Arc 2"/>
          <p:cNvSpPr/>
          <p:nvPr/>
        </p:nvSpPr>
        <p:spPr>
          <a:xfrm>
            <a:off x="5417578" y="3027478"/>
            <a:ext cx="3564978" cy="3830522"/>
          </a:xfrm>
          <a:prstGeom prst="blockArc">
            <a:avLst>
              <a:gd name="adj1" fmla="val 10800000"/>
              <a:gd name="adj2" fmla="val 21432394"/>
              <a:gd name="adj3" fmla="val 1792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9" name="Block Arc 8"/>
          <p:cNvSpPr/>
          <p:nvPr/>
        </p:nvSpPr>
        <p:spPr>
          <a:xfrm>
            <a:off x="5429141" y="3038943"/>
            <a:ext cx="3564978" cy="3830522"/>
          </a:xfrm>
          <a:prstGeom prst="blockArc">
            <a:avLst>
              <a:gd name="adj1" fmla="val 18534283"/>
              <a:gd name="adj2" fmla="val 21429341"/>
              <a:gd name="adj3" fmla="val 185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cxnSp>
        <p:nvCxnSpPr>
          <p:cNvPr id="8" name="Straight Connector 7"/>
          <p:cNvCxnSpPr/>
          <p:nvPr/>
        </p:nvCxnSpPr>
        <p:spPr>
          <a:xfrm flipH="1" flipV="1">
            <a:off x="5710404" y="3374520"/>
            <a:ext cx="222310" cy="216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20120" y="2657183"/>
            <a:ext cx="1407373" cy="646331"/>
          </a:xfrm>
          <a:prstGeom prst="rect">
            <a:avLst/>
          </a:prstGeom>
          <a:noFill/>
        </p:spPr>
        <p:txBody>
          <a:bodyPr wrap="none" rtlCol="0">
            <a:spAutoFit/>
          </a:bodyPr>
          <a:lstStyle/>
          <a:p>
            <a:r>
              <a:rPr lang="tr-TR" dirty="0"/>
              <a:t>Başarıyla </a:t>
            </a:r>
          </a:p>
          <a:p>
            <a:r>
              <a:rPr lang="tr-TR" dirty="0"/>
              <a:t>Tamamlandı</a:t>
            </a:r>
            <a:endParaRPr lang="tr-TR" dirty="0"/>
          </a:p>
        </p:txBody>
      </p:sp>
      <p:cxnSp>
        <p:nvCxnSpPr>
          <p:cNvPr id="14" name="Straight Connector 13"/>
          <p:cNvCxnSpPr/>
          <p:nvPr/>
        </p:nvCxnSpPr>
        <p:spPr>
          <a:xfrm flipV="1">
            <a:off x="7685964" y="2832686"/>
            <a:ext cx="98798" cy="272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207789" y="1830773"/>
            <a:ext cx="1597293" cy="923330"/>
          </a:xfrm>
          <a:prstGeom prst="rect">
            <a:avLst/>
          </a:prstGeom>
          <a:noFill/>
        </p:spPr>
        <p:txBody>
          <a:bodyPr wrap="square" rtlCol="0">
            <a:spAutoFit/>
          </a:bodyPr>
          <a:lstStyle/>
          <a:p>
            <a:r>
              <a:rPr lang="tr-TR" dirty="0"/>
              <a:t>Gecikmeli Olarak Tamamlandı</a:t>
            </a:r>
            <a:endParaRPr lang="tr-TR" dirty="0"/>
          </a:p>
        </p:txBody>
      </p:sp>
      <p:sp>
        <p:nvSpPr>
          <p:cNvPr id="21" name="Block Arc 20"/>
          <p:cNvSpPr/>
          <p:nvPr/>
        </p:nvSpPr>
        <p:spPr>
          <a:xfrm rot="18898272">
            <a:off x="5437743" y="2938840"/>
            <a:ext cx="3564978" cy="3830522"/>
          </a:xfrm>
          <a:prstGeom prst="blockArc">
            <a:avLst>
              <a:gd name="adj1" fmla="val 19205153"/>
              <a:gd name="adj2" fmla="val 21410785"/>
              <a:gd name="adj3" fmla="val 181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cxnSp>
        <p:nvCxnSpPr>
          <p:cNvPr id="22" name="Straight Connector 21"/>
          <p:cNvCxnSpPr/>
          <p:nvPr/>
        </p:nvCxnSpPr>
        <p:spPr>
          <a:xfrm flipV="1">
            <a:off x="8805081" y="3924358"/>
            <a:ext cx="420096" cy="183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648203" y="3502475"/>
            <a:ext cx="1875892" cy="369332"/>
          </a:xfrm>
          <a:prstGeom prst="rect">
            <a:avLst/>
          </a:prstGeom>
          <a:noFill/>
        </p:spPr>
        <p:txBody>
          <a:bodyPr wrap="square" rtlCol="0">
            <a:spAutoFit/>
          </a:bodyPr>
          <a:lstStyle/>
          <a:p>
            <a:r>
              <a:rPr lang="tr-TR" dirty="0"/>
              <a:t>Tamamlanamadı</a:t>
            </a:r>
            <a:endParaRPr lang="tr-TR" dirty="0"/>
          </a:p>
        </p:txBody>
      </p:sp>
    </p:spTree>
    <p:extLst>
      <p:ext uri="{BB962C8B-B14F-4D97-AF65-F5344CB8AC3E}">
        <p14:creationId xmlns:p14="http://schemas.microsoft.com/office/powerpoint/2010/main" val="3527918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62</a:t>
            </a:fld>
            <a:endParaRPr lang="en-US"/>
          </a:p>
        </p:txBody>
      </p:sp>
      <p:sp>
        <p:nvSpPr>
          <p:cNvPr id="7" name="Rectangle 4"/>
          <p:cNvSpPr txBox="1">
            <a:spLocks noChangeArrowheads="1"/>
          </p:cNvSpPr>
          <p:nvPr/>
        </p:nvSpPr>
        <p:spPr bwMode="auto">
          <a:xfrm>
            <a:off x="1638578" y="1365860"/>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Yarım Halka Grafiği (</a:t>
            </a:r>
            <a:r>
              <a:rPr lang="tr-TR" i="1" u="sng" dirty="0"/>
              <a:t>Semi-</a:t>
            </a:r>
            <a:r>
              <a:rPr lang="tr-TR" i="1" u="sng" dirty="0" err="1"/>
              <a:t>Doughnut</a:t>
            </a:r>
            <a:r>
              <a:rPr lang="tr-TR" i="1" u="sng" dirty="0"/>
              <a:t> Chart</a:t>
            </a:r>
            <a:r>
              <a:rPr lang="tr-TR" u="sng" dirty="0"/>
              <a:t>) kullanımı ile ilgili öneriler</a:t>
            </a:r>
          </a:p>
          <a:p>
            <a:pPr marL="342900" indent="-342900">
              <a:buFont typeface="Arial" panose="020B0604020202020204" pitchFamily="34" charset="0"/>
              <a:buChar char="•"/>
            </a:pPr>
            <a:endParaRPr lang="tr-TR" dirty="0"/>
          </a:p>
          <a:p>
            <a:r>
              <a:rPr lang="tr-TR" dirty="0"/>
              <a:t>Hız göstergesi algısı oluşturduğu için Olumlu – Uyarıcı – Alarm verici gösterge gibi kullanımı uygundur</a:t>
            </a:r>
          </a:p>
          <a:p>
            <a:endParaRPr lang="tr-TR" dirty="0"/>
          </a:p>
          <a:p>
            <a:r>
              <a:rPr lang="tr-TR" dirty="0"/>
              <a:t>Dolayısıyla genelde 3 kategori için uygundur</a:t>
            </a:r>
          </a:p>
          <a:p>
            <a:endParaRPr lang="tr-TR" dirty="0"/>
          </a:p>
          <a:p>
            <a:r>
              <a:rPr lang="tr-TR" dirty="0"/>
              <a:t>3 cevaplı anket verilerini göstermekte kullanılabilir (Katılıyorum / Kararsız / Katılmıyorum)</a:t>
            </a:r>
            <a:endParaRPr lang="tr-TR" dirty="0"/>
          </a:p>
          <a:p>
            <a:endParaRPr lang="tr-TR" dirty="0"/>
          </a:p>
          <a:p>
            <a:endParaRPr lang="tr-TR" dirty="0"/>
          </a:p>
          <a:p>
            <a:endParaRPr lang="tr-TR" dirty="0"/>
          </a:p>
        </p:txBody>
      </p:sp>
      <p:cxnSp>
        <p:nvCxnSpPr>
          <p:cNvPr id="8" name="Straight Connector 7"/>
          <p:cNvCxnSpPr/>
          <p:nvPr/>
        </p:nvCxnSpPr>
        <p:spPr>
          <a:xfrm flipH="1" flipV="1">
            <a:off x="5710404" y="3374520"/>
            <a:ext cx="222310" cy="216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20120" y="2657183"/>
            <a:ext cx="1407373" cy="646331"/>
          </a:xfrm>
          <a:prstGeom prst="rect">
            <a:avLst/>
          </a:prstGeom>
          <a:noFill/>
        </p:spPr>
        <p:txBody>
          <a:bodyPr wrap="none" rtlCol="0">
            <a:spAutoFit/>
          </a:bodyPr>
          <a:lstStyle/>
          <a:p>
            <a:r>
              <a:rPr lang="tr-TR" dirty="0"/>
              <a:t>Başarıyla </a:t>
            </a:r>
          </a:p>
          <a:p>
            <a:r>
              <a:rPr lang="tr-TR" dirty="0"/>
              <a:t>Tamamlandı</a:t>
            </a:r>
            <a:endParaRPr lang="tr-TR" dirty="0"/>
          </a:p>
        </p:txBody>
      </p:sp>
      <p:cxnSp>
        <p:nvCxnSpPr>
          <p:cNvPr id="10" name="Straight Connector 9"/>
          <p:cNvCxnSpPr/>
          <p:nvPr/>
        </p:nvCxnSpPr>
        <p:spPr>
          <a:xfrm flipV="1">
            <a:off x="7685964" y="2832686"/>
            <a:ext cx="98798" cy="272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07789" y="1830773"/>
            <a:ext cx="1597293" cy="923330"/>
          </a:xfrm>
          <a:prstGeom prst="rect">
            <a:avLst/>
          </a:prstGeom>
          <a:noFill/>
        </p:spPr>
        <p:txBody>
          <a:bodyPr wrap="square" rtlCol="0">
            <a:spAutoFit/>
          </a:bodyPr>
          <a:lstStyle/>
          <a:p>
            <a:r>
              <a:rPr lang="tr-TR" dirty="0"/>
              <a:t>Gecikmeli Olarak Tamamlandı</a:t>
            </a:r>
            <a:endParaRPr lang="tr-TR" dirty="0"/>
          </a:p>
        </p:txBody>
      </p:sp>
      <p:cxnSp>
        <p:nvCxnSpPr>
          <p:cNvPr id="12" name="Straight Connector 11"/>
          <p:cNvCxnSpPr/>
          <p:nvPr/>
        </p:nvCxnSpPr>
        <p:spPr>
          <a:xfrm flipV="1">
            <a:off x="8805081" y="3924358"/>
            <a:ext cx="420096" cy="1836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648203" y="3502475"/>
            <a:ext cx="1875892" cy="369332"/>
          </a:xfrm>
          <a:prstGeom prst="rect">
            <a:avLst/>
          </a:prstGeom>
          <a:noFill/>
        </p:spPr>
        <p:txBody>
          <a:bodyPr wrap="square" rtlCol="0">
            <a:spAutoFit/>
          </a:bodyPr>
          <a:lstStyle/>
          <a:p>
            <a:r>
              <a:rPr lang="tr-TR" dirty="0"/>
              <a:t>Tamamlanamadı</a:t>
            </a:r>
            <a:endParaRPr lang="tr-TR" dirty="0"/>
          </a:p>
        </p:txBody>
      </p:sp>
      <p:sp>
        <p:nvSpPr>
          <p:cNvPr id="14" name="Block Arc 13"/>
          <p:cNvSpPr/>
          <p:nvPr/>
        </p:nvSpPr>
        <p:spPr>
          <a:xfrm>
            <a:off x="5417578" y="3027478"/>
            <a:ext cx="3564978" cy="3830522"/>
          </a:xfrm>
          <a:prstGeom prst="blockArc">
            <a:avLst>
              <a:gd name="adj1" fmla="val 10800000"/>
              <a:gd name="adj2" fmla="val 21432394"/>
              <a:gd name="adj3" fmla="val 17928"/>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5" name="Block Arc 14"/>
          <p:cNvSpPr/>
          <p:nvPr/>
        </p:nvSpPr>
        <p:spPr>
          <a:xfrm>
            <a:off x="5429141" y="3038943"/>
            <a:ext cx="3564978" cy="3830522"/>
          </a:xfrm>
          <a:prstGeom prst="blockArc">
            <a:avLst>
              <a:gd name="adj1" fmla="val 18534283"/>
              <a:gd name="adj2" fmla="val 21429341"/>
              <a:gd name="adj3" fmla="val 1850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6" name="Block Arc 15"/>
          <p:cNvSpPr/>
          <p:nvPr/>
        </p:nvSpPr>
        <p:spPr>
          <a:xfrm rot="18898272">
            <a:off x="5437743" y="2938840"/>
            <a:ext cx="3564978" cy="3830522"/>
          </a:xfrm>
          <a:prstGeom prst="blockArc">
            <a:avLst>
              <a:gd name="adj1" fmla="val 19205153"/>
              <a:gd name="adj2" fmla="val 21410785"/>
              <a:gd name="adj3" fmla="val 1811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037656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63</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Yarım Halka Grafiği (</a:t>
            </a:r>
            <a:r>
              <a:rPr lang="tr-TR" i="1" u="sng" dirty="0"/>
              <a:t>Semi-</a:t>
            </a:r>
            <a:r>
              <a:rPr lang="tr-TR" i="1" u="sng" dirty="0" err="1"/>
              <a:t>Doughnut</a:t>
            </a:r>
            <a:r>
              <a:rPr lang="tr-TR" i="1" u="sng" dirty="0"/>
              <a:t> Chart</a:t>
            </a:r>
            <a:r>
              <a:rPr lang="tr-TR" u="sng" dirty="0"/>
              <a:t>) kullanımı ile ilgili öneriler</a:t>
            </a:r>
          </a:p>
          <a:p>
            <a:pPr marL="342900" indent="-342900">
              <a:buFont typeface="Arial" panose="020B0604020202020204" pitchFamily="34" charset="0"/>
              <a:buChar char="•"/>
            </a:pPr>
            <a:endParaRPr lang="tr-TR" dirty="0"/>
          </a:p>
          <a:p>
            <a:r>
              <a:rPr lang="tr-TR" dirty="0"/>
              <a:t>Parlamento genel kurul dizilimini andırdığı ve Sol-Sağ algısı oluşturduğu için politik kullanımı uygundur</a:t>
            </a:r>
          </a:p>
          <a:p>
            <a:endParaRPr lang="tr-TR" dirty="0"/>
          </a:p>
          <a:p>
            <a:r>
              <a:rPr lang="tr-TR" dirty="0"/>
              <a:t>Bu kullanımda 3’ten çok kategori için kullanılabilir</a:t>
            </a:r>
          </a:p>
          <a:p>
            <a:endParaRPr lang="tr-TR" dirty="0"/>
          </a:p>
          <a:p>
            <a:r>
              <a:rPr lang="tr-TR" dirty="0"/>
              <a:t>Siyasal görüş mantığına göre dizilime dikkat etmek gerekir</a:t>
            </a:r>
          </a:p>
          <a:p>
            <a:endParaRPr lang="tr-TR" dirty="0"/>
          </a:p>
          <a:p>
            <a:endParaRPr lang="tr-TR" dirty="0"/>
          </a:p>
        </p:txBody>
      </p:sp>
      <p:pic>
        <p:nvPicPr>
          <p:cNvPr id="2050" name="Picture 2" descr="Creating a half-donut, or parliamentary seating, chart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8465" y="1960704"/>
            <a:ext cx="5165081" cy="313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14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64</a:t>
            </a:fld>
            <a:endParaRPr lang="en-US"/>
          </a:p>
        </p:txBody>
      </p:sp>
      <p:sp>
        <p:nvSpPr>
          <p:cNvPr id="20" name="Rectangle 4"/>
          <p:cNvSpPr txBox="1">
            <a:spLocks noChangeArrowheads="1"/>
          </p:cNvSpPr>
          <p:nvPr/>
        </p:nvSpPr>
        <p:spPr bwMode="auto">
          <a:xfrm>
            <a:off x="1642056" y="164510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Güneş Işığı veya Güneş Yanığı Grafiği (</a:t>
            </a:r>
            <a:r>
              <a:rPr lang="tr-TR" i="1" u="sng" dirty="0" err="1"/>
              <a:t>Sunburst</a:t>
            </a:r>
            <a:r>
              <a:rPr lang="tr-TR" i="1" u="sng" dirty="0"/>
              <a:t> </a:t>
            </a:r>
            <a:r>
              <a:rPr lang="tr-TR" i="1" u="sng" dirty="0" err="1"/>
              <a:t>Graph</a:t>
            </a:r>
            <a:r>
              <a:rPr lang="tr-TR" u="sng" dirty="0"/>
              <a:t>)</a:t>
            </a:r>
          </a:p>
          <a:p>
            <a:endParaRPr lang="tr-TR" u="sng" dirty="0"/>
          </a:p>
          <a:p>
            <a:endParaRPr lang="tr-TR"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a:t>
            </a:r>
            <a:r>
              <a:rPr lang="tr-TR" u="sng" dirty="0"/>
              <a:t>alt </a:t>
            </a:r>
            <a:r>
              <a:rPr lang="tr-TR" u="sng" dirty="0" err="1"/>
              <a:t>kırılım</a:t>
            </a:r>
            <a:r>
              <a:rPr lang="tr-TR" dirty="0"/>
              <a:t> oranlarıyla birlikte görselleştirmek için kullanılır</a:t>
            </a:r>
          </a:p>
          <a:p>
            <a:endParaRPr lang="tr-TR" dirty="0"/>
          </a:p>
        </p:txBody>
      </p:sp>
      <p:pic>
        <p:nvPicPr>
          <p:cNvPr id="5122" name="Picture 2" descr="بشدة بدائي عادي halka grafik - zetaphi.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977" y="1445079"/>
            <a:ext cx="4752973" cy="475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41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65</a:t>
            </a:fld>
            <a:endParaRPr lang="en-US"/>
          </a:p>
        </p:txBody>
      </p:sp>
      <p:sp>
        <p:nvSpPr>
          <p:cNvPr id="20" name="Rectangle 4"/>
          <p:cNvSpPr txBox="1">
            <a:spLocks noChangeArrowheads="1"/>
          </p:cNvSpPr>
          <p:nvPr/>
        </p:nvSpPr>
        <p:spPr bwMode="auto">
          <a:xfrm>
            <a:off x="1633892" y="1057273"/>
            <a:ext cx="925454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Ağaç Haritası (</a:t>
            </a:r>
            <a:r>
              <a:rPr lang="tr-TR" i="1" u="sng" dirty="0" err="1"/>
              <a:t>Treemap</a:t>
            </a:r>
            <a:r>
              <a:rPr lang="tr-TR" u="sng" dirty="0"/>
              <a:t>)</a:t>
            </a:r>
          </a:p>
          <a:p>
            <a:endParaRPr lang="tr-TR" u="sng"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a:t>
            </a:r>
            <a:r>
              <a:rPr lang="tr-TR" u="sng" dirty="0"/>
              <a:t>alt </a:t>
            </a:r>
            <a:r>
              <a:rPr lang="tr-TR" u="sng" dirty="0" err="1"/>
              <a:t>kırılım</a:t>
            </a:r>
            <a:r>
              <a:rPr lang="tr-TR" dirty="0"/>
              <a:t> oranlarıyla birlikte; dairesel değil de </a:t>
            </a:r>
            <a:r>
              <a:rPr lang="tr-TR" dirty="0" err="1"/>
              <a:t>dikdörtgensel</a:t>
            </a:r>
            <a:r>
              <a:rPr lang="tr-TR" dirty="0"/>
              <a:t> olarak görselleştirmek için kullanılır</a:t>
            </a:r>
          </a:p>
          <a:p>
            <a:endParaRPr lang="tr-TR" dirty="0"/>
          </a:p>
        </p:txBody>
      </p:sp>
      <p:pic>
        <p:nvPicPr>
          <p:cNvPr id="8" name="Picture 7"/>
          <p:cNvPicPr>
            <a:picLocks noChangeAspect="1"/>
          </p:cNvPicPr>
          <p:nvPr/>
        </p:nvPicPr>
        <p:blipFill>
          <a:blip r:embed="rId2"/>
          <a:stretch>
            <a:fillRect/>
          </a:stretch>
        </p:blipFill>
        <p:spPr>
          <a:xfrm>
            <a:off x="1977327" y="2698166"/>
            <a:ext cx="8161564" cy="3470633"/>
          </a:xfrm>
          <a:prstGeom prst="rect">
            <a:avLst/>
          </a:prstGeom>
        </p:spPr>
      </p:pic>
    </p:spTree>
    <p:extLst>
      <p:ext uri="{BB962C8B-B14F-4D97-AF65-F5344CB8AC3E}">
        <p14:creationId xmlns:p14="http://schemas.microsoft.com/office/powerpoint/2010/main" val="3236446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66</a:t>
            </a:fld>
            <a:endParaRPr lang="en-US"/>
          </a:p>
        </p:txBody>
      </p:sp>
      <p:sp>
        <p:nvSpPr>
          <p:cNvPr id="20" name="Rectangle 4"/>
          <p:cNvSpPr txBox="1">
            <a:spLocks noChangeArrowheads="1"/>
          </p:cNvSpPr>
          <p:nvPr/>
        </p:nvSpPr>
        <p:spPr bwMode="auto">
          <a:xfrm>
            <a:off x="1633892" y="763358"/>
            <a:ext cx="925454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Ağaç Haritası (</a:t>
            </a:r>
            <a:r>
              <a:rPr lang="tr-TR" i="1" u="sng" dirty="0" err="1"/>
              <a:t>Treemap</a:t>
            </a:r>
            <a:r>
              <a:rPr lang="tr-TR" u="sng" dirty="0"/>
              <a:t>)</a:t>
            </a:r>
          </a:p>
          <a:p>
            <a:endParaRPr lang="tr-TR" u="sng" dirty="0"/>
          </a:p>
          <a:p>
            <a:r>
              <a:rPr lang="tr-TR" dirty="0"/>
              <a:t>Aralarında kesişim olmayan (</a:t>
            </a:r>
            <a:r>
              <a:rPr lang="tr-TR" i="1" dirty="0" err="1"/>
              <a:t>mutually</a:t>
            </a:r>
            <a:r>
              <a:rPr lang="tr-TR" i="1" dirty="0"/>
              <a:t> </a:t>
            </a:r>
            <a:r>
              <a:rPr lang="tr-TR" i="1" dirty="0" err="1"/>
              <a:t>exclusive</a:t>
            </a:r>
            <a:r>
              <a:rPr lang="tr-TR" dirty="0"/>
              <a:t>); toplamları bir ‘bütün’ oluşturan (</a:t>
            </a:r>
            <a:r>
              <a:rPr lang="tr-TR" i="1" dirty="0" err="1"/>
              <a:t>collectively</a:t>
            </a:r>
            <a:r>
              <a:rPr lang="tr-TR" i="1" dirty="0"/>
              <a:t> </a:t>
            </a:r>
            <a:r>
              <a:rPr lang="tr-TR" i="1" dirty="0" err="1"/>
              <a:t>exhaustive</a:t>
            </a:r>
            <a:r>
              <a:rPr lang="tr-TR" dirty="0"/>
              <a:t>) değerlerin </a:t>
            </a:r>
            <a:r>
              <a:rPr lang="tr-TR" u="sng" dirty="0"/>
              <a:t>alt </a:t>
            </a:r>
            <a:r>
              <a:rPr lang="tr-TR" u="sng" dirty="0" err="1"/>
              <a:t>kırılım</a:t>
            </a:r>
            <a:r>
              <a:rPr lang="tr-TR" dirty="0"/>
              <a:t> oranlarıyla birlikte; dairesel değil de </a:t>
            </a:r>
            <a:r>
              <a:rPr lang="tr-TR" dirty="0" err="1"/>
              <a:t>dikdörtgensel</a:t>
            </a:r>
            <a:r>
              <a:rPr lang="tr-TR" dirty="0"/>
              <a:t> olarak görselleştirmek için kullanılır</a:t>
            </a:r>
          </a:p>
          <a:p>
            <a:endParaRPr lang="tr-TR" dirty="0"/>
          </a:p>
          <a:p>
            <a:r>
              <a:rPr lang="tr-TR" dirty="0"/>
              <a:t>Alt </a:t>
            </a:r>
            <a:r>
              <a:rPr lang="tr-TR" dirty="0" err="1"/>
              <a:t>kırılımların</a:t>
            </a:r>
            <a:r>
              <a:rPr lang="tr-TR" dirty="0"/>
              <a:t> zaman içerisindeki değişimini göstermek için de kullanılır </a:t>
            </a:r>
            <a:r>
              <a:rPr lang="tr-TR" dirty="0">
                <a:solidFill>
                  <a:srgbClr val="FF0000"/>
                </a:solidFill>
              </a:rPr>
              <a:t>(Pek önerilmez)</a:t>
            </a:r>
            <a:r>
              <a:rPr lang="tr-TR" dirty="0"/>
              <a:t> </a:t>
            </a:r>
            <a:endParaRPr lang="tr-TR" dirty="0"/>
          </a:p>
        </p:txBody>
      </p:sp>
      <p:pic>
        <p:nvPicPr>
          <p:cNvPr id="12290" name="Picture 2" descr="Ağaç Haritası (Treemap) - Logo Mind Insight Bilgi Deposu - Global 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2942645"/>
            <a:ext cx="7030522" cy="341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78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67</a:t>
            </a:fld>
            <a:endParaRPr lang="en-US"/>
          </a:p>
        </p:txBody>
      </p:sp>
      <p:sp>
        <p:nvSpPr>
          <p:cNvPr id="20" name="Rectangle 4"/>
          <p:cNvSpPr txBox="1">
            <a:spLocks noChangeArrowheads="1"/>
          </p:cNvSpPr>
          <p:nvPr/>
        </p:nvSpPr>
        <p:spPr bwMode="auto">
          <a:xfrm>
            <a:off x="1642057" y="1645103"/>
            <a:ext cx="260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Kabarcık Grafiği (</a:t>
            </a:r>
            <a:r>
              <a:rPr lang="tr-TR" i="1" u="sng" dirty="0" err="1"/>
              <a:t>Bubble</a:t>
            </a:r>
            <a:r>
              <a:rPr lang="tr-TR" i="1" u="sng" dirty="0"/>
              <a:t> Chart</a:t>
            </a:r>
            <a:r>
              <a:rPr lang="tr-TR" u="sng" dirty="0"/>
              <a:t>)</a:t>
            </a:r>
          </a:p>
          <a:p>
            <a:pPr marL="342900" indent="-342900">
              <a:buFont typeface="Arial" panose="020B0604020202020204" pitchFamily="34" charset="0"/>
              <a:buChar char="•"/>
            </a:pPr>
            <a:endParaRPr lang="tr-TR" dirty="0"/>
          </a:p>
          <a:p>
            <a:r>
              <a:rPr lang="tr-TR" dirty="0"/>
              <a:t>Bir düzlemde üçüncü boyutu (yani üçüncü bir değişkenin büyüklüğünü) göstermeye yönelik grafik türüdür</a:t>
            </a:r>
          </a:p>
          <a:p>
            <a:endParaRPr lang="tr-TR" dirty="0"/>
          </a:p>
          <a:p>
            <a:r>
              <a:rPr lang="tr-TR" dirty="0"/>
              <a:t>Üçüncü değişkenin boyutu, söz konusu kabacıkların büyüklükleri ile belirtilir</a:t>
            </a:r>
            <a:endParaRPr lang="tr-TR" dirty="0"/>
          </a:p>
        </p:txBody>
      </p:sp>
      <p:pic>
        <p:nvPicPr>
          <p:cNvPr id="7170" name="Picture 2" descr="Bubble Chart | ASP.NET Web Forms Controls | DevExpress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892" y="1987115"/>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384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68</a:t>
            </a:fld>
            <a:endParaRPr lang="en-US"/>
          </a:p>
        </p:txBody>
      </p:sp>
      <p:sp>
        <p:nvSpPr>
          <p:cNvPr id="20" name="Rectangle 4"/>
          <p:cNvSpPr txBox="1">
            <a:spLocks noChangeArrowheads="1"/>
          </p:cNvSpPr>
          <p:nvPr/>
        </p:nvSpPr>
        <p:spPr bwMode="auto">
          <a:xfrm>
            <a:off x="1587060" y="971624"/>
            <a:ext cx="711550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Kabarcık Grafiği (</a:t>
            </a:r>
            <a:r>
              <a:rPr lang="tr-TR" i="1" u="sng" dirty="0" err="1"/>
              <a:t>Bubble</a:t>
            </a:r>
            <a:r>
              <a:rPr lang="tr-TR" i="1" u="sng" dirty="0"/>
              <a:t> Chart</a:t>
            </a:r>
            <a:r>
              <a:rPr lang="tr-TR" u="sng" dirty="0"/>
              <a:t>)</a:t>
            </a:r>
          </a:p>
          <a:p>
            <a:pPr marL="342900" indent="-342900">
              <a:buFont typeface="Arial" panose="020B0604020202020204" pitchFamily="34" charset="0"/>
              <a:buChar char="•"/>
            </a:pPr>
            <a:endParaRPr lang="tr-TR" dirty="0"/>
          </a:p>
        </p:txBody>
      </p:sp>
      <p:pic>
        <p:nvPicPr>
          <p:cNvPr id="3" name="Picture 2"/>
          <p:cNvPicPr>
            <a:picLocks noChangeAspect="1"/>
          </p:cNvPicPr>
          <p:nvPr/>
        </p:nvPicPr>
        <p:blipFill>
          <a:blip r:embed="rId2"/>
          <a:stretch>
            <a:fillRect/>
          </a:stretch>
        </p:blipFill>
        <p:spPr>
          <a:xfrm>
            <a:off x="1736187" y="1356681"/>
            <a:ext cx="8832060" cy="4689868"/>
          </a:xfrm>
          <a:prstGeom prst="rect">
            <a:avLst/>
          </a:prstGeom>
        </p:spPr>
      </p:pic>
      <p:sp>
        <p:nvSpPr>
          <p:cNvPr id="7" name="Rectangle 6"/>
          <p:cNvSpPr/>
          <p:nvPr/>
        </p:nvSpPr>
        <p:spPr>
          <a:xfrm>
            <a:off x="1809750" y="6014659"/>
            <a:ext cx="9074381" cy="338554"/>
          </a:xfrm>
          <a:prstGeom prst="rect">
            <a:avLst/>
          </a:prstGeom>
        </p:spPr>
        <p:txBody>
          <a:bodyPr wrap="square">
            <a:spAutoFit/>
          </a:bodyPr>
          <a:lstStyle/>
          <a:p>
            <a:r>
              <a:rPr lang="tr-TR" sz="1200" dirty="0"/>
              <a:t>Kaynak: </a:t>
            </a:r>
            <a:r>
              <a:rPr lang="tr-TR" sz="1200" dirty="0">
                <a:hlinkClick r:id="rId3"/>
              </a:rPr>
              <a:t>https</a:t>
            </a:r>
            <a:r>
              <a:rPr lang="tr-TR" sz="1200" dirty="0">
                <a:hlinkClick r:id="rId3"/>
              </a:rPr>
              <a:t>://</a:t>
            </a:r>
            <a:r>
              <a:rPr lang="tr-TR" sz="1200" dirty="0">
                <a:hlinkClick r:id="rId3"/>
              </a:rPr>
              <a:t>archive.nytimes.com/www.nytimes.com/interactive/2012/09/06/us/politics/convention-word-counts.html</a:t>
            </a:r>
            <a:r>
              <a:rPr lang="tr-TR" sz="1200" dirty="0"/>
              <a:t> </a:t>
            </a:r>
            <a:r>
              <a:rPr lang="tr-TR" sz="1600" dirty="0"/>
              <a:t> </a:t>
            </a:r>
            <a:endParaRPr lang="tr-TR" sz="1600" dirty="0"/>
          </a:p>
        </p:txBody>
      </p:sp>
    </p:spTree>
    <p:extLst>
      <p:ext uri="{BB962C8B-B14F-4D97-AF65-F5344CB8AC3E}">
        <p14:creationId xmlns:p14="http://schemas.microsoft.com/office/powerpoint/2010/main" val="3681969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69</a:t>
            </a:fld>
            <a:endParaRPr lang="en-US"/>
          </a:p>
        </p:txBody>
      </p:sp>
      <p:sp>
        <p:nvSpPr>
          <p:cNvPr id="20" name="Rectangle 4"/>
          <p:cNvSpPr txBox="1">
            <a:spLocks noChangeArrowheads="1"/>
          </p:cNvSpPr>
          <p:nvPr/>
        </p:nvSpPr>
        <p:spPr bwMode="auto">
          <a:xfrm>
            <a:off x="1642056" y="1645103"/>
            <a:ext cx="85442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Kabarcık Grafiği (</a:t>
            </a:r>
            <a:r>
              <a:rPr lang="tr-TR" i="1" u="sng" dirty="0" err="1"/>
              <a:t>Bubble</a:t>
            </a:r>
            <a:r>
              <a:rPr lang="tr-TR" i="1" u="sng" dirty="0"/>
              <a:t> </a:t>
            </a:r>
            <a:r>
              <a:rPr lang="tr-TR" i="1" u="sng" dirty="0"/>
              <a:t>Chart</a:t>
            </a:r>
            <a:r>
              <a:rPr lang="tr-TR" u="sng" dirty="0"/>
              <a:t>) ile ilgili </a:t>
            </a:r>
            <a:r>
              <a:rPr lang="tr-TR" u="sng" dirty="0">
                <a:solidFill>
                  <a:srgbClr val="FF0000"/>
                </a:solidFill>
              </a:rPr>
              <a:t>yanlış </a:t>
            </a:r>
            <a:r>
              <a:rPr lang="tr-TR" u="sng" dirty="0"/>
              <a:t>kullanım durumları</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Kabarcıkların alanlarının (yani büyüklüklerinin) veri niceliği ile orantılı yapılması gerekirken; kabarcıkların </a:t>
            </a:r>
            <a:r>
              <a:rPr lang="tr-TR" dirty="0"/>
              <a:t>yarıçaplarının veri niceliği ile orantılı yapılması </a:t>
            </a:r>
            <a:endParaRPr lang="tr-TR" dirty="0"/>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solidFill>
                  <a:srgbClr val="FF0000"/>
                </a:solidFill>
              </a:rPr>
              <a:t>Kötü amaçlı olarak sıklıkla kasıtlı kullanılır</a:t>
            </a:r>
            <a:endParaRPr lang="tr-TR" dirty="0">
              <a:solidFill>
                <a:srgbClr val="FF0000"/>
              </a:solidFill>
            </a:endParaRPr>
          </a:p>
          <a:p>
            <a:endParaRPr lang="tr-TR" dirty="0"/>
          </a:p>
          <a:p>
            <a:endParaRPr lang="tr-TR" dirty="0"/>
          </a:p>
        </p:txBody>
      </p:sp>
    </p:spTree>
    <p:extLst>
      <p:ext uri="{BB962C8B-B14F-4D97-AF65-F5344CB8AC3E}">
        <p14:creationId xmlns:p14="http://schemas.microsoft.com/office/powerpoint/2010/main" val="394440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7</a:t>
            </a:fld>
            <a:endParaRPr lang="en-US"/>
          </a:p>
        </p:txBody>
      </p:sp>
      <p:sp>
        <p:nvSpPr>
          <p:cNvPr id="8" name="TextBox 7"/>
          <p:cNvSpPr txBox="1"/>
          <p:nvPr/>
        </p:nvSpPr>
        <p:spPr>
          <a:xfrm>
            <a:off x="1588633" y="1326319"/>
            <a:ext cx="7168925" cy="369332"/>
          </a:xfrm>
          <a:prstGeom prst="rect">
            <a:avLst/>
          </a:prstGeom>
          <a:noFill/>
        </p:spPr>
        <p:txBody>
          <a:bodyPr wrap="square" rtlCol="0">
            <a:spAutoFit/>
          </a:bodyPr>
          <a:lstStyle/>
          <a:p>
            <a:r>
              <a:rPr lang="tr-TR" dirty="0"/>
              <a:t>Manipülasyon: Düşey Eksenlerin Ölçeğine Dikkat!...</a:t>
            </a:r>
          </a:p>
        </p:txBody>
      </p:sp>
      <p:sp>
        <p:nvSpPr>
          <p:cNvPr id="3" name="Rectangle 2"/>
          <p:cNvSpPr/>
          <p:nvPr/>
        </p:nvSpPr>
        <p:spPr>
          <a:xfrm>
            <a:off x="1711096" y="5845970"/>
            <a:ext cx="8858932"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www.cnbc.com/2019/06/12/tesla-looks-like-netflix-did-in-2011and-it-may-see-a-similar-recovery.html</a:t>
            </a:r>
            <a:r>
              <a:rPr lang="tr-TR" sz="1400" dirty="0"/>
              <a:t> </a:t>
            </a:r>
            <a:endParaRPr lang="tr-TR" sz="1400" dirty="0"/>
          </a:p>
        </p:txBody>
      </p:sp>
      <p:pic>
        <p:nvPicPr>
          <p:cNvPr id="17410" name="Picture 2" descr="This is a great example of “data mining”, where you look for some pattern that fits the pattern that you’re seeing now, so that you can extrapolate to make some random prediction.&#10;And if you look at the two lines that have been stretched and overla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517" y="1850184"/>
            <a:ext cx="6622962" cy="382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304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70</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veya Kutu ve Bıyık’ Grafiği (</a:t>
            </a:r>
            <a:r>
              <a:rPr lang="tr-TR" i="1" u="sng" dirty="0"/>
              <a:t>Box </a:t>
            </a:r>
            <a:r>
              <a:rPr lang="tr-TR" i="1" u="sng" dirty="0" err="1"/>
              <a:t>Plot</a:t>
            </a:r>
            <a:r>
              <a:rPr lang="tr-TR" i="1" u="sng" dirty="0"/>
              <a:t>; Box </a:t>
            </a:r>
            <a:r>
              <a:rPr lang="tr-TR" i="1" u="sng" dirty="0" err="1"/>
              <a:t>and</a:t>
            </a:r>
            <a:r>
              <a:rPr lang="tr-TR" i="1" u="sng" dirty="0"/>
              <a:t> </a:t>
            </a:r>
            <a:r>
              <a:rPr lang="tr-TR" i="1" u="sng" dirty="0" err="1"/>
              <a:t>Whisker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Sayısal değerlerin hangi aralıklarda dağıldığını göstermeye yönelik bir grafik türüdür; yatay veya düşey çizilebilir.</a:t>
            </a:r>
            <a:endParaRPr lang="tr-TR" dirty="0"/>
          </a:p>
          <a:p>
            <a:endParaRPr lang="tr-TR" dirty="0"/>
          </a:p>
          <a:p>
            <a:endParaRPr lang="tr-TR" dirty="0"/>
          </a:p>
          <a:p>
            <a:endParaRPr lang="tr-TR" dirty="0"/>
          </a:p>
        </p:txBody>
      </p:sp>
      <p:pic>
        <p:nvPicPr>
          <p:cNvPr id="7" name="Picture 2" descr="https://www.myexcelonline.com/wp-content/uploads/2016/07/2016-07-28_16-21-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2669721"/>
            <a:ext cx="8851981" cy="2530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38300" y="2677886"/>
            <a:ext cx="1289135"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Minimum Değer</a:t>
            </a:r>
            <a:endParaRPr lang="tr-TR" dirty="0">
              <a:solidFill>
                <a:schemeClr val="bg1"/>
              </a:solidFill>
            </a:endParaRPr>
          </a:p>
        </p:txBody>
      </p:sp>
      <p:sp>
        <p:nvSpPr>
          <p:cNvPr id="12" name="TextBox 11"/>
          <p:cNvSpPr txBox="1"/>
          <p:nvPr/>
        </p:nvSpPr>
        <p:spPr>
          <a:xfrm>
            <a:off x="9157149" y="2702674"/>
            <a:ext cx="1386918"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Maksimum Değer</a:t>
            </a:r>
            <a:endParaRPr lang="tr-TR" dirty="0">
              <a:solidFill>
                <a:schemeClr val="bg1"/>
              </a:solidFill>
            </a:endParaRPr>
          </a:p>
        </p:txBody>
      </p:sp>
      <p:sp>
        <p:nvSpPr>
          <p:cNvPr id="13" name="TextBox 12"/>
          <p:cNvSpPr txBox="1"/>
          <p:nvPr/>
        </p:nvSpPr>
        <p:spPr>
          <a:xfrm>
            <a:off x="4182835" y="2669722"/>
            <a:ext cx="990601"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Ortanca</a:t>
            </a:r>
            <a:endParaRPr lang="tr-TR" dirty="0">
              <a:solidFill>
                <a:schemeClr val="bg1"/>
              </a:solidFill>
            </a:endParaRPr>
          </a:p>
        </p:txBody>
      </p:sp>
      <p:sp>
        <p:nvSpPr>
          <p:cNvPr id="14" name="TextBox 13"/>
          <p:cNvSpPr txBox="1"/>
          <p:nvPr/>
        </p:nvSpPr>
        <p:spPr>
          <a:xfrm>
            <a:off x="5551716" y="2675165"/>
            <a:ext cx="990601"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Ortalama</a:t>
            </a:r>
            <a:endParaRPr lang="tr-TR" dirty="0">
              <a:solidFill>
                <a:schemeClr val="bg1"/>
              </a:solidFill>
            </a:endParaRPr>
          </a:p>
        </p:txBody>
      </p:sp>
      <p:sp>
        <p:nvSpPr>
          <p:cNvPr id="15" name="TextBox 14"/>
          <p:cNvSpPr txBox="1"/>
          <p:nvPr/>
        </p:nvSpPr>
        <p:spPr>
          <a:xfrm>
            <a:off x="2517321" y="4846867"/>
            <a:ext cx="1032206"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1’inci Çeyrek</a:t>
            </a:r>
            <a:endParaRPr lang="tr-TR" dirty="0">
              <a:solidFill>
                <a:schemeClr val="bg1"/>
              </a:solidFill>
            </a:endParaRPr>
          </a:p>
        </p:txBody>
      </p:sp>
      <p:sp>
        <p:nvSpPr>
          <p:cNvPr id="16" name="TextBox 15"/>
          <p:cNvSpPr txBox="1"/>
          <p:nvPr/>
        </p:nvSpPr>
        <p:spPr>
          <a:xfrm>
            <a:off x="3637764" y="4846867"/>
            <a:ext cx="1032206"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2</a:t>
            </a:r>
            <a:r>
              <a:rPr lang="tr-TR" sz="1200" dirty="0">
                <a:solidFill>
                  <a:schemeClr val="bg1"/>
                </a:solidFill>
              </a:rPr>
              <a:t>’inci Çeyrek</a:t>
            </a:r>
            <a:endParaRPr lang="tr-TR" dirty="0">
              <a:solidFill>
                <a:schemeClr val="bg1"/>
              </a:solidFill>
            </a:endParaRPr>
          </a:p>
        </p:txBody>
      </p:sp>
      <p:sp>
        <p:nvSpPr>
          <p:cNvPr id="17" name="TextBox 16"/>
          <p:cNvSpPr txBox="1"/>
          <p:nvPr/>
        </p:nvSpPr>
        <p:spPr>
          <a:xfrm>
            <a:off x="4737221" y="4860471"/>
            <a:ext cx="256709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3’üncü Çeyrek</a:t>
            </a:r>
            <a:endParaRPr lang="tr-TR" dirty="0">
              <a:solidFill>
                <a:schemeClr val="bg1"/>
              </a:solidFill>
            </a:endParaRPr>
          </a:p>
        </p:txBody>
      </p:sp>
      <p:sp>
        <p:nvSpPr>
          <p:cNvPr id="18" name="TextBox 17"/>
          <p:cNvSpPr txBox="1"/>
          <p:nvPr/>
        </p:nvSpPr>
        <p:spPr>
          <a:xfrm>
            <a:off x="7581901" y="4860471"/>
            <a:ext cx="202474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4</a:t>
            </a:r>
            <a:r>
              <a:rPr lang="tr-TR" sz="1200" dirty="0">
                <a:solidFill>
                  <a:schemeClr val="bg1"/>
                </a:solidFill>
              </a:rPr>
              <a:t>’üncü Çeyrek</a:t>
            </a:r>
            <a:endParaRPr lang="tr-TR" dirty="0">
              <a:solidFill>
                <a:schemeClr val="bg1"/>
              </a:solidFill>
            </a:endParaRPr>
          </a:p>
        </p:txBody>
      </p:sp>
      <p:sp>
        <p:nvSpPr>
          <p:cNvPr id="10" name="Right Brace 9"/>
          <p:cNvSpPr/>
          <p:nvPr/>
        </p:nvSpPr>
        <p:spPr>
          <a:xfrm rot="5400000">
            <a:off x="5459761" y="3656365"/>
            <a:ext cx="257384" cy="3986892"/>
          </a:xfrm>
          <a:prstGeom prst="righ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TextBox 10"/>
          <p:cNvSpPr txBox="1"/>
          <p:nvPr/>
        </p:nvSpPr>
        <p:spPr>
          <a:xfrm>
            <a:off x="3450771" y="5657850"/>
            <a:ext cx="301686" cy="369332"/>
          </a:xfrm>
          <a:prstGeom prst="rect">
            <a:avLst/>
          </a:prstGeom>
          <a:noFill/>
        </p:spPr>
        <p:txBody>
          <a:bodyPr wrap="none" rtlCol="0">
            <a:spAutoFit/>
          </a:bodyPr>
          <a:lstStyle/>
          <a:p>
            <a:r>
              <a:rPr lang="tr-TR" dirty="0">
                <a:solidFill>
                  <a:srgbClr val="0070C0"/>
                </a:solidFill>
              </a:rPr>
              <a:t>a</a:t>
            </a:r>
            <a:endParaRPr lang="tr-TR" dirty="0">
              <a:solidFill>
                <a:srgbClr val="0070C0"/>
              </a:solidFill>
            </a:endParaRPr>
          </a:p>
        </p:txBody>
      </p:sp>
      <p:sp>
        <p:nvSpPr>
          <p:cNvPr id="21" name="TextBox 20"/>
          <p:cNvSpPr txBox="1"/>
          <p:nvPr/>
        </p:nvSpPr>
        <p:spPr>
          <a:xfrm>
            <a:off x="7424449" y="5657850"/>
            <a:ext cx="320922" cy="369332"/>
          </a:xfrm>
          <a:prstGeom prst="rect">
            <a:avLst/>
          </a:prstGeom>
          <a:noFill/>
        </p:spPr>
        <p:txBody>
          <a:bodyPr wrap="none" rtlCol="0">
            <a:spAutoFit/>
          </a:bodyPr>
          <a:lstStyle/>
          <a:p>
            <a:r>
              <a:rPr lang="tr-TR" dirty="0">
                <a:solidFill>
                  <a:srgbClr val="0070C0"/>
                </a:solidFill>
              </a:rPr>
              <a:t>b</a:t>
            </a:r>
            <a:endParaRPr lang="tr-TR" dirty="0">
              <a:solidFill>
                <a:srgbClr val="0070C0"/>
              </a:solidFill>
            </a:endParaRPr>
          </a:p>
        </p:txBody>
      </p:sp>
      <p:sp>
        <p:nvSpPr>
          <p:cNvPr id="22" name="TextBox 21"/>
          <p:cNvSpPr txBox="1"/>
          <p:nvPr/>
        </p:nvSpPr>
        <p:spPr>
          <a:xfrm>
            <a:off x="5064685" y="5874476"/>
            <a:ext cx="1273105" cy="369332"/>
          </a:xfrm>
          <a:prstGeom prst="rect">
            <a:avLst/>
          </a:prstGeom>
          <a:noFill/>
        </p:spPr>
        <p:txBody>
          <a:bodyPr wrap="none" rtlCol="0">
            <a:spAutoFit/>
          </a:bodyPr>
          <a:lstStyle/>
          <a:p>
            <a:r>
              <a:rPr lang="tr-TR" dirty="0">
                <a:solidFill>
                  <a:srgbClr val="0070C0"/>
                </a:solidFill>
              </a:rPr>
              <a:t>IQR=b – a </a:t>
            </a:r>
            <a:endParaRPr lang="tr-TR" dirty="0">
              <a:solidFill>
                <a:srgbClr val="0070C0"/>
              </a:solidFill>
            </a:endParaRPr>
          </a:p>
        </p:txBody>
      </p:sp>
    </p:spTree>
    <p:extLst>
      <p:ext uri="{BB962C8B-B14F-4D97-AF65-F5344CB8AC3E}">
        <p14:creationId xmlns:p14="http://schemas.microsoft.com/office/powerpoint/2010/main" val="239533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71</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veya Kutu ve Bıyık’ Grafiği (</a:t>
            </a:r>
            <a:r>
              <a:rPr lang="tr-TR" i="1" u="sng" dirty="0"/>
              <a:t>Box </a:t>
            </a:r>
            <a:r>
              <a:rPr lang="tr-TR" i="1" u="sng" dirty="0" err="1"/>
              <a:t>Plot</a:t>
            </a:r>
            <a:r>
              <a:rPr lang="tr-TR" i="1" u="sng" dirty="0"/>
              <a:t>; Box </a:t>
            </a:r>
            <a:r>
              <a:rPr lang="tr-TR" i="1" u="sng" dirty="0" err="1"/>
              <a:t>and</a:t>
            </a:r>
            <a:r>
              <a:rPr lang="tr-TR" i="1" u="sng" dirty="0"/>
              <a:t> </a:t>
            </a:r>
            <a:r>
              <a:rPr lang="tr-TR" i="1" u="sng" dirty="0" err="1"/>
              <a:t>Whisker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solidFill>
                  <a:srgbClr val="FF0000"/>
                </a:solidFill>
              </a:rPr>
              <a:t>ALTERNATİF GÖSTERİM!...</a:t>
            </a:r>
            <a:endParaRPr lang="tr-TR" dirty="0">
              <a:solidFill>
                <a:srgbClr val="FF0000"/>
              </a:solidFill>
            </a:endParaRPr>
          </a:p>
          <a:p>
            <a:endParaRPr lang="tr-TR" dirty="0"/>
          </a:p>
          <a:p>
            <a:endParaRPr lang="tr-TR" dirty="0"/>
          </a:p>
          <a:p>
            <a:endParaRPr lang="tr-TR" dirty="0"/>
          </a:p>
        </p:txBody>
      </p:sp>
      <p:pic>
        <p:nvPicPr>
          <p:cNvPr id="7" name="Picture 2" descr="https://www.myexcelonline.com/wp-content/uploads/2016/07/2016-07-28_16-21-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2669721"/>
            <a:ext cx="8851981" cy="2530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638300" y="2677886"/>
            <a:ext cx="129858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a – (1.5 x IQR)</a:t>
            </a:r>
            <a:endParaRPr lang="tr-TR" dirty="0">
              <a:solidFill>
                <a:schemeClr val="bg1"/>
              </a:solidFill>
            </a:endParaRPr>
          </a:p>
        </p:txBody>
      </p:sp>
      <p:sp>
        <p:nvSpPr>
          <p:cNvPr id="12" name="TextBox 11"/>
          <p:cNvSpPr txBox="1"/>
          <p:nvPr/>
        </p:nvSpPr>
        <p:spPr>
          <a:xfrm>
            <a:off x="9157150" y="2702674"/>
            <a:ext cx="1273105"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b + </a:t>
            </a:r>
            <a:r>
              <a:rPr lang="tr-TR" sz="1200" dirty="0">
                <a:solidFill>
                  <a:schemeClr val="bg1"/>
                </a:solidFill>
              </a:rPr>
              <a:t>(1.5 x IQR)</a:t>
            </a:r>
          </a:p>
        </p:txBody>
      </p:sp>
      <p:sp>
        <p:nvSpPr>
          <p:cNvPr id="13" name="TextBox 12"/>
          <p:cNvSpPr txBox="1"/>
          <p:nvPr/>
        </p:nvSpPr>
        <p:spPr>
          <a:xfrm>
            <a:off x="4182835" y="2669722"/>
            <a:ext cx="990601"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Ortanca</a:t>
            </a:r>
            <a:endParaRPr lang="tr-TR" dirty="0">
              <a:solidFill>
                <a:schemeClr val="bg1"/>
              </a:solidFill>
            </a:endParaRPr>
          </a:p>
        </p:txBody>
      </p:sp>
      <p:sp>
        <p:nvSpPr>
          <p:cNvPr id="14" name="TextBox 13"/>
          <p:cNvSpPr txBox="1"/>
          <p:nvPr/>
        </p:nvSpPr>
        <p:spPr>
          <a:xfrm>
            <a:off x="5551716" y="2675165"/>
            <a:ext cx="990601"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Ortalama</a:t>
            </a:r>
            <a:endParaRPr lang="tr-TR" dirty="0">
              <a:solidFill>
                <a:schemeClr val="bg1"/>
              </a:solidFill>
            </a:endParaRPr>
          </a:p>
        </p:txBody>
      </p:sp>
      <p:sp>
        <p:nvSpPr>
          <p:cNvPr id="15" name="TextBox 14"/>
          <p:cNvSpPr txBox="1"/>
          <p:nvPr/>
        </p:nvSpPr>
        <p:spPr>
          <a:xfrm>
            <a:off x="2517321" y="4846867"/>
            <a:ext cx="1032206"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1’inci Çeyrek</a:t>
            </a:r>
            <a:endParaRPr lang="tr-TR" dirty="0">
              <a:solidFill>
                <a:schemeClr val="bg1"/>
              </a:solidFill>
            </a:endParaRPr>
          </a:p>
        </p:txBody>
      </p:sp>
      <p:sp>
        <p:nvSpPr>
          <p:cNvPr id="16" name="TextBox 15"/>
          <p:cNvSpPr txBox="1"/>
          <p:nvPr/>
        </p:nvSpPr>
        <p:spPr>
          <a:xfrm>
            <a:off x="3637764" y="4846867"/>
            <a:ext cx="1032206" cy="27699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tr-TR" sz="1200" dirty="0">
                <a:solidFill>
                  <a:schemeClr val="bg1"/>
                </a:solidFill>
              </a:rPr>
              <a:t>2</a:t>
            </a:r>
            <a:r>
              <a:rPr lang="tr-TR" sz="1200" dirty="0">
                <a:solidFill>
                  <a:schemeClr val="bg1"/>
                </a:solidFill>
              </a:rPr>
              <a:t>’inci Çeyrek</a:t>
            </a:r>
            <a:endParaRPr lang="tr-TR" dirty="0">
              <a:solidFill>
                <a:schemeClr val="bg1"/>
              </a:solidFill>
            </a:endParaRPr>
          </a:p>
        </p:txBody>
      </p:sp>
      <p:sp>
        <p:nvSpPr>
          <p:cNvPr id="17" name="TextBox 16"/>
          <p:cNvSpPr txBox="1"/>
          <p:nvPr/>
        </p:nvSpPr>
        <p:spPr>
          <a:xfrm>
            <a:off x="4737221" y="4860471"/>
            <a:ext cx="256709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3’üncü Çeyrek</a:t>
            </a:r>
            <a:endParaRPr lang="tr-TR" dirty="0">
              <a:solidFill>
                <a:schemeClr val="bg1"/>
              </a:solidFill>
            </a:endParaRPr>
          </a:p>
        </p:txBody>
      </p:sp>
      <p:sp>
        <p:nvSpPr>
          <p:cNvPr id="18" name="TextBox 17"/>
          <p:cNvSpPr txBox="1"/>
          <p:nvPr/>
        </p:nvSpPr>
        <p:spPr>
          <a:xfrm>
            <a:off x="7581901" y="4860471"/>
            <a:ext cx="202474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4</a:t>
            </a:r>
            <a:r>
              <a:rPr lang="tr-TR" sz="1200" dirty="0">
                <a:solidFill>
                  <a:schemeClr val="bg1"/>
                </a:solidFill>
              </a:rPr>
              <a:t>’üncü Çeyrek</a:t>
            </a:r>
            <a:endParaRPr lang="tr-TR" dirty="0">
              <a:solidFill>
                <a:schemeClr val="bg1"/>
              </a:solidFill>
            </a:endParaRPr>
          </a:p>
        </p:txBody>
      </p:sp>
      <p:sp>
        <p:nvSpPr>
          <p:cNvPr id="10" name="Right Brace 9"/>
          <p:cNvSpPr/>
          <p:nvPr/>
        </p:nvSpPr>
        <p:spPr>
          <a:xfrm rot="5400000">
            <a:off x="5459761" y="3656365"/>
            <a:ext cx="257384" cy="3986892"/>
          </a:xfrm>
          <a:prstGeom prst="righ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11" name="TextBox 10"/>
          <p:cNvSpPr txBox="1"/>
          <p:nvPr/>
        </p:nvSpPr>
        <p:spPr>
          <a:xfrm>
            <a:off x="3450771" y="5657850"/>
            <a:ext cx="301686" cy="369332"/>
          </a:xfrm>
          <a:prstGeom prst="rect">
            <a:avLst/>
          </a:prstGeom>
          <a:noFill/>
        </p:spPr>
        <p:txBody>
          <a:bodyPr wrap="none" rtlCol="0">
            <a:spAutoFit/>
          </a:bodyPr>
          <a:lstStyle/>
          <a:p>
            <a:r>
              <a:rPr lang="tr-TR" dirty="0">
                <a:solidFill>
                  <a:srgbClr val="0070C0"/>
                </a:solidFill>
              </a:rPr>
              <a:t>a</a:t>
            </a:r>
            <a:endParaRPr lang="tr-TR" dirty="0">
              <a:solidFill>
                <a:srgbClr val="0070C0"/>
              </a:solidFill>
            </a:endParaRPr>
          </a:p>
        </p:txBody>
      </p:sp>
      <p:sp>
        <p:nvSpPr>
          <p:cNvPr id="21" name="TextBox 20"/>
          <p:cNvSpPr txBox="1"/>
          <p:nvPr/>
        </p:nvSpPr>
        <p:spPr>
          <a:xfrm>
            <a:off x="7424449" y="5657850"/>
            <a:ext cx="320922" cy="369332"/>
          </a:xfrm>
          <a:prstGeom prst="rect">
            <a:avLst/>
          </a:prstGeom>
          <a:noFill/>
        </p:spPr>
        <p:txBody>
          <a:bodyPr wrap="none" rtlCol="0">
            <a:spAutoFit/>
          </a:bodyPr>
          <a:lstStyle/>
          <a:p>
            <a:r>
              <a:rPr lang="tr-TR" dirty="0">
                <a:solidFill>
                  <a:srgbClr val="0070C0"/>
                </a:solidFill>
              </a:rPr>
              <a:t>b</a:t>
            </a:r>
            <a:endParaRPr lang="tr-TR" dirty="0">
              <a:solidFill>
                <a:srgbClr val="0070C0"/>
              </a:solidFill>
            </a:endParaRPr>
          </a:p>
        </p:txBody>
      </p:sp>
      <p:sp>
        <p:nvSpPr>
          <p:cNvPr id="22" name="TextBox 21"/>
          <p:cNvSpPr txBox="1"/>
          <p:nvPr/>
        </p:nvSpPr>
        <p:spPr>
          <a:xfrm>
            <a:off x="5064685" y="5874476"/>
            <a:ext cx="1273105" cy="369332"/>
          </a:xfrm>
          <a:prstGeom prst="rect">
            <a:avLst/>
          </a:prstGeom>
          <a:noFill/>
        </p:spPr>
        <p:txBody>
          <a:bodyPr wrap="none" rtlCol="0">
            <a:spAutoFit/>
          </a:bodyPr>
          <a:lstStyle/>
          <a:p>
            <a:r>
              <a:rPr lang="tr-TR" dirty="0">
                <a:solidFill>
                  <a:srgbClr val="0070C0"/>
                </a:solidFill>
              </a:rPr>
              <a:t>IQR=b – a </a:t>
            </a:r>
            <a:endParaRPr lang="tr-TR" dirty="0">
              <a:solidFill>
                <a:srgbClr val="0070C0"/>
              </a:solidFill>
            </a:endParaRPr>
          </a:p>
        </p:txBody>
      </p:sp>
      <p:sp>
        <p:nvSpPr>
          <p:cNvPr id="3" name="Oval 2"/>
          <p:cNvSpPr/>
          <p:nvPr/>
        </p:nvSpPr>
        <p:spPr>
          <a:xfrm>
            <a:off x="2381251" y="378006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Oval 22"/>
          <p:cNvSpPr/>
          <p:nvPr/>
        </p:nvSpPr>
        <p:spPr>
          <a:xfrm>
            <a:off x="2024744" y="378006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Oval 23"/>
          <p:cNvSpPr/>
          <p:nvPr/>
        </p:nvSpPr>
        <p:spPr>
          <a:xfrm>
            <a:off x="1858025" y="378006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5" name="Oval 24"/>
          <p:cNvSpPr/>
          <p:nvPr/>
        </p:nvSpPr>
        <p:spPr>
          <a:xfrm>
            <a:off x="10317649" y="380183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Oval 25"/>
          <p:cNvSpPr/>
          <p:nvPr/>
        </p:nvSpPr>
        <p:spPr>
          <a:xfrm>
            <a:off x="9773363" y="380183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7" name="Oval 26"/>
          <p:cNvSpPr/>
          <p:nvPr/>
        </p:nvSpPr>
        <p:spPr>
          <a:xfrm>
            <a:off x="9606644" y="3801835"/>
            <a:ext cx="127907" cy="130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9" name="Straight Arrow Connector 18"/>
          <p:cNvCxnSpPr/>
          <p:nvPr/>
        </p:nvCxnSpPr>
        <p:spPr>
          <a:xfrm flipV="1">
            <a:off x="1977328" y="4106637"/>
            <a:ext cx="175323" cy="1249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0082034" y="4111475"/>
            <a:ext cx="128767" cy="124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25551" y="5412218"/>
            <a:ext cx="1054199" cy="461665"/>
          </a:xfrm>
          <a:prstGeom prst="rect">
            <a:avLst/>
          </a:prstGeom>
          <a:noFill/>
        </p:spPr>
        <p:txBody>
          <a:bodyPr wrap="square" rtlCol="0">
            <a:spAutoFit/>
          </a:bodyPr>
          <a:lstStyle/>
          <a:p>
            <a:pPr algn="ctr"/>
            <a:r>
              <a:rPr lang="tr-TR" sz="1200" dirty="0">
                <a:solidFill>
                  <a:srgbClr val="0070C0"/>
                </a:solidFill>
              </a:rPr>
              <a:t>Aykırı Değerler</a:t>
            </a:r>
            <a:endParaRPr lang="tr-TR" sz="1200" dirty="0">
              <a:solidFill>
                <a:srgbClr val="0070C0"/>
              </a:solidFill>
            </a:endParaRPr>
          </a:p>
        </p:txBody>
      </p:sp>
      <p:sp>
        <p:nvSpPr>
          <p:cNvPr id="31" name="TextBox 30"/>
          <p:cNvSpPr txBox="1"/>
          <p:nvPr/>
        </p:nvSpPr>
        <p:spPr>
          <a:xfrm>
            <a:off x="9683701" y="5412217"/>
            <a:ext cx="1054199" cy="461665"/>
          </a:xfrm>
          <a:prstGeom prst="rect">
            <a:avLst/>
          </a:prstGeom>
          <a:noFill/>
        </p:spPr>
        <p:txBody>
          <a:bodyPr wrap="square" rtlCol="0">
            <a:spAutoFit/>
          </a:bodyPr>
          <a:lstStyle/>
          <a:p>
            <a:pPr algn="ctr"/>
            <a:r>
              <a:rPr lang="tr-TR" sz="1200" dirty="0">
                <a:solidFill>
                  <a:srgbClr val="0070C0"/>
                </a:solidFill>
              </a:rPr>
              <a:t>Aykırı Değerler</a:t>
            </a:r>
            <a:endParaRPr lang="tr-TR" sz="1200" dirty="0">
              <a:solidFill>
                <a:srgbClr val="0070C0"/>
              </a:solidFill>
            </a:endParaRPr>
          </a:p>
        </p:txBody>
      </p:sp>
      <p:sp>
        <p:nvSpPr>
          <p:cNvPr id="32" name="Right Brace 31"/>
          <p:cNvSpPr/>
          <p:nvPr/>
        </p:nvSpPr>
        <p:spPr>
          <a:xfrm rot="5400000">
            <a:off x="5459762" y="3656365"/>
            <a:ext cx="257384" cy="3986892"/>
          </a:xfrm>
          <a:prstGeom prst="righ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3" name="TextBox 32"/>
          <p:cNvSpPr txBox="1"/>
          <p:nvPr/>
        </p:nvSpPr>
        <p:spPr>
          <a:xfrm>
            <a:off x="3450772" y="5657850"/>
            <a:ext cx="301686" cy="369332"/>
          </a:xfrm>
          <a:prstGeom prst="rect">
            <a:avLst/>
          </a:prstGeom>
          <a:noFill/>
        </p:spPr>
        <p:txBody>
          <a:bodyPr wrap="none" rtlCol="0">
            <a:spAutoFit/>
          </a:bodyPr>
          <a:lstStyle/>
          <a:p>
            <a:r>
              <a:rPr lang="tr-TR" dirty="0">
                <a:solidFill>
                  <a:srgbClr val="0070C0"/>
                </a:solidFill>
              </a:rPr>
              <a:t>a</a:t>
            </a:r>
            <a:endParaRPr lang="tr-TR" dirty="0">
              <a:solidFill>
                <a:srgbClr val="0070C0"/>
              </a:solidFill>
            </a:endParaRPr>
          </a:p>
        </p:txBody>
      </p:sp>
      <p:sp>
        <p:nvSpPr>
          <p:cNvPr id="34" name="TextBox 33"/>
          <p:cNvSpPr txBox="1"/>
          <p:nvPr/>
        </p:nvSpPr>
        <p:spPr>
          <a:xfrm>
            <a:off x="7424450" y="5657850"/>
            <a:ext cx="320922" cy="369332"/>
          </a:xfrm>
          <a:prstGeom prst="rect">
            <a:avLst/>
          </a:prstGeom>
          <a:noFill/>
        </p:spPr>
        <p:txBody>
          <a:bodyPr wrap="none" rtlCol="0">
            <a:spAutoFit/>
          </a:bodyPr>
          <a:lstStyle/>
          <a:p>
            <a:r>
              <a:rPr lang="tr-TR" dirty="0">
                <a:solidFill>
                  <a:srgbClr val="0070C0"/>
                </a:solidFill>
              </a:rPr>
              <a:t>b</a:t>
            </a:r>
            <a:endParaRPr lang="tr-TR" dirty="0">
              <a:solidFill>
                <a:srgbClr val="0070C0"/>
              </a:solidFill>
            </a:endParaRPr>
          </a:p>
        </p:txBody>
      </p:sp>
      <p:sp>
        <p:nvSpPr>
          <p:cNvPr id="35" name="TextBox 34"/>
          <p:cNvSpPr txBox="1"/>
          <p:nvPr/>
        </p:nvSpPr>
        <p:spPr>
          <a:xfrm>
            <a:off x="5064686" y="5874476"/>
            <a:ext cx="1273105" cy="369332"/>
          </a:xfrm>
          <a:prstGeom prst="rect">
            <a:avLst/>
          </a:prstGeom>
          <a:noFill/>
        </p:spPr>
        <p:txBody>
          <a:bodyPr wrap="none" rtlCol="0">
            <a:spAutoFit/>
          </a:bodyPr>
          <a:lstStyle/>
          <a:p>
            <a:r>
              <a:rPr lang="tr-TR" dirty="0">
                <a:solidFill>
                  <a:srgbClr val="0070C0"/>
                </a:solidFill>
              </a:rPr>
              <a:t>IQR=b – a </a:t>
            </a:r>
            <a:endParaRPr lang="tr-TR" dirty="0">
              <a:solidFill>
                <a:srgbClr val="0070C0"/>
              </a:solidFill>
            </a:endParaRPr>
          </a:p>
        </p:txBody>
      </p:sp>
    </p:spTree>
    <p:extLst>
      <p:ext uri="{BB962C8B-B14F-4D97-AF65-F5344CB8AC3E}">
        <p14:creationId xmlns:p14="http://schemas.microsoft.com/office/powerpoint/2010/main" val="25435408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72</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veya Kutu ve Bıyık’ Grafiği (</a:t>
            </a:r>
            <a:r>
              <a:rPr lang="tr-TR" i="1" u="sng" dirty="0"/>
              <a:t>Box </a:t>
            </a:r>
            <a:r>
              <a:rPr lang="tr-TR" i="1" u="sng" dirty="0" err="1"/>
              <a:t>Plot</a:t>
            </a:r>
            <a:r>
              <a:rPr lang="tr-TR" i="1" u="sng" dirty="0"/>
              <a:t>; Box </a:t>
            </a:r>
            <a:r>
              <a:rPr lang="tr-TR" i="1" u="sng" dirty="0" err="1"/>
              <a:t>and</a:t>
            </a:r>
            <a:r>
              <a:rPr lang="tr-TR" i="1" u="sng" dirty="0"/>
              <a:t> </a:t>
            </a:r>
            <a:r>
              <a:rPr lang="tr-TR" i="1" u="sng" dirty="0" err="1"/>
              <a:t>Whisker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Örnek: Olimpiyatlarda Madalya Kazanmış Sporcuların Boy Dağılımları</a:t>
            </a:r>
            <a:endParaRPr lang="tr-TR" dirty="0"/>
          </a:p>
          <a:p>
            <a:endParaRPr lang="tr-TR" dirty="0"/>
          </a:p>
          <a:p>
            <a:endParaRPr lang="tr-TR" dirty="0"/>
          </a:p>
          <a:p>
            <a:endParaRPr lang="tr-TR" dirty="0"/>
          </a:p>
        </p:txBody>
      </p:sp>
      <p:pic>
        <p:nvPicPr>
          <p:cNvPr id="29" name="Picture 28"/>
          <p:cNvPicPr>
            <a:picLocks noChangeAspect="1"/>
          </p:cNvPicPr>
          <p:nvPr/>
        </p:nvPicPr>
        <p:blipFill>
          <a:blip r:embed="rId2"/>
          <a:stretch>
            <a:fillRect/>
          </a:stretch>
        </p:blipFill>
        <p:spPr>
          <a:xfrm>
            <a:off x="3116174" y="2077791"/>
            <a:ext cx="6245540" cy="4206840"/>
          </a:xfrm>
          <a:prstGeom prst="rect">
            <a:avLst/>
          </a:prstGeom>
        </p:spPr>
      </p:pic>
      <p:sp>
        <p:nvSpPr>
          <p:cNvPr id="36" name="TextBox 35"/>
          <p:cNvSpPr txBox="1"/>
          <p:nvPr/>
        </p:nvSpPr>
        <p:spPr>
          <a:xfrm rot="16200000">
            <a:off x="2708130" y="3731080"/>
            <a:ext cx="1071127" cy="369332"/>
          </a:xfrm>
          <a:prstGeom prst="rect">
            <a:avLst/>
          </a:prstGeom>
          <a:solidFill>
            <a:schemeClr val="bg1"/>
          </a:solidFill>
        </p:spPr>
        <p:txBody>
          <a:bodyPr wrap="none" rtlCol="0">
            <a:spAutoFit/>
          </a:bodyPr>
          <a:lstStyle/>
          <a:p>
            <a:r>
              <a:rPr lang="tr-TR" dirty="0"/>
              <a:t>Boy (cm)</a:t>
            </a:r>
            <a:endParaRPr lang="tr-TR" dirty="0"/>
          </a:p>
        </p:txBody>
      </p:sp>
      <p:sp>
        <p:nvSpPr>
          <p:cNvPr id="37" name="TextBox 36"/>
          <p:cNvSpPr txBox="1"/>
          <p:nvPr/>
        </p:nvSpPr>
        <p:spPr>
          <a:xfrm>
            <a:off x="4691012" y="5766495"/>
            <a:ext cx="886781" cy="369332"/>
          </a:xfrm>
          <a:prstGeom prst="rect">
            <a:avLst/>
          </a:prstGeom>
          <a:solidFill>
            <a:schemeClr val="bg1"/>
          </a:solidFill>
        </p:spPr>
        <p:txBody>
          <a:bodyPr wrap="none" rtlCol="0">
            <a:spAutoFit/>
          </a:bodyPr>
          <a:lstStyle/>
          <a:p>
            <a:r>
              <a:rPr lang="tr-TR" dirty="0"/>
              <a:t>   Yaz   </a:t>
            </a:r>
            <a:endParaRPr lang="tr-TR" dirty="0"/>
          </a:p>
        </p:txBody>
      </p:sp>
      <p:sp>
        <p:nvSpPr>
          <p:cNvPr id="38" name="TextBox 37"/>
          <p:cNvSpPr txBox="1"/>
          <p:nvPr/>
        </p:nvSpPr>
        <p:spPr>
          <a:xfrm>
            <a:off x="7431490" y="5766495"/>
            <a:ext cx="785793" cy="369332"/>
          </a:xfrm>
          <a:prstGeom prst="rect">
            <a:avLst/>
          </a:prstGeom>
          <a:solidFill>
            <a:schemeClr val="bg1"/>
          </a:solidFill>
        </p:spPr>
        <p:txBody>
          <a:bodyPr wrap="none" rtlCol="0">
            <a:spAutoFit/>
          </a:bodyPr>
          <a:lstStyle/>
          <a:p>
            <a:r>
              <a:rPr lang="tr-TR" dirty="0"/>
              <a:t>   Kış  </a:t>
            </a:r>
            <a:endParaRPr lang="tr-TR" dirty="0"/>
          </a:p>
        </p:txBody>
      </p:sp>
      <p:sp>
        <p:nvSpPr>
          <p:cNvPr id="39" name="TextBox 38"/>
          <p:cNvSpPr txBox="1"/>
          <p:nvPr/>
        </p:nvSpPr>
        <p:spPr>
          <a:xfrm>
            <a:off x="6087253" y="5921594"/>
            <a:ext cx="984565" cy="369332"/>
          </a:xfrm>
          <a:prstGeom prst="rect">
            <a:avLst/>
          </a:prstGeom>
          <a:solidFill>
            <a:schemeClr val="bg1"/>
          </a:solidFill>
        </p:spPr>
        <p:txBody>
          <a:bodyPr wrap="none" rtlCol="0">
            <a:spAutoFit/>
          </a:bodyPr>
          <a:lstStyle/>
          <a:p>
            <a:r>
              <a:rPr lang="tr-TR" dirty="0"/>
              <a:t>   Sezon</a:t>
            </a:r>
            <a:endParaRPr lang="tr-TR" dirty="0"/>
          </a:p>
        </p:txBody>
      </p:sp>
      <p:sp>
        <p:nvSpPr>
          <p:cNvPr id="40" name="TextBox 39"/>
          <p:cNvSpPr txBox="1"/>
          <p:nvPr/>
        </p:nvSpPr>
        <p:spPr>
          <a:xfrm>
            <a:off x="8486658" y="2263784"/>
            <a:ext cx="647934" cy="253916"/>
          </a:xfrm>
          <a:prstGeom prst="rect">
            <a:avLst/>
          </a:prstGeom>
          <a:solidFill>
            <a:schemeClr val="bg1"/>
          </a:solidFill>
        </p:spPr>
        <p:txBody>
          <a:bodyPr wrap="none" rtlCol="0">
            <a:spAutoFit/>
          </a:bodyPr>
          <a:lstStyle/>
          <a:p>
            <a:r>
              <a:rPr lang="tr-TR" sz="1050" dirty="0"/>
              <a:t>Cinsiyet</a:t>
            </a:r>
            <a:endParaRPr lang="tr-TR" dirty="0"/>
          </a:p>
        </p:txBody>
      </p:sp>
      <p:sp>
        <p:nvSpPr>
          <p:cNvPr id="41" name="TextBox 40"/>
          <p:cNvSpPr txBox="1"/>
          <p:nvPr/>
        </p:nvSpPr>
        <p:spPr>
          <a:xfrm>
            <a:off x="8890764" y="2454303"/>
            <a:ext cx="263214" cy="276999"/>
          </a:xfrm>
          <a:prstGeom prst="rect">
            <a:avLst/>
          </a:prstGeom>
          <a:solidFill>
            <a:schemeClr val="bg1"/>
          </a:solidFill>
        </p:spPr>
        <p:txBody>
          <a:bodyPr wrap="none" rtlCol="0">
            <a:spAutoFit/>
          </a:bodyPr>
          <a:lstStyle/>
          <a:p>
            <a:r>
              <a:rPr lang="tr-TR" sz="1200" dirty="0"/>
              <a:t>E</a:t>
            </a:r>
            <a:endParaRPr lang="tr-TR" sz="2400" dirty="0"/>
          </a:p>
        </p:txBody>
      </p:sp>
      <p:sp>
        <p:nvSpPr>
          <p:cNvPr id="42" name="TextBox 41"/>
          <p:cNvSpPr txBox="1"/>
          <p:nvPr/>
        </p:nvSpPr>
        <p:spPr>
          <a:xfrm>
            <a:off x="8888494" y="2684778"/>
            <a:ext cx="274434" cy="276999"/>
          </a:xfrm>
          <a:prstGeom prst="rect">
            <a:avLst/>
          </a:prstGeom>
          <a:solidFill>
            <a:schemeClr val="bg1"/>
          </a:solidFill>
        </p:spPr>
        <p:txBody>
          <a:bodyPr wrap="none" rtlCol="0">
            <a:spAutoFit/>
          </a:bodyPr>
          <a:lstStyle/>
          <a:p>
            <a:r>
              <a:rPr lang="tr-TR" sz="1200" dirty="0"/>
              <a:t>K</a:t>
            </a:r>
            <a:endParaRPr lang="tr-TR" sz="2400" dirty="0"/>
          </a:p>
        </p:txBody>
      </p:sp>
    </p:spTree>
    <p:extLst>
      <p:ext uri="{BB962C8B-B14F-4D97-AF65-F5344CB8AC3E}">
        <p14:creationId xmlns:p14="http://schemas.microsoft.com/office/powerpoint/2010/main" val="818846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81375" y="2100020"/>
            <a:ext cx="6075566" cy="4034045"/>
          </a:xfrm>
          <a:prstGeom prst="rect">
            <a:avLst/>
          </a:prstGeom>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73</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veya Kutu ve Bıyık’ Grafiği (</a:t>
            </a:r>
            <a:r>
              <a:rPr lang="tr-TR" i="1" u="sng" dirty="0"/>
              <a:t>Box </a:t>
            </a:r>
            <a:r>
              <a:rPr lang="tr-TR" i="1" u="sng" dirty="0" err="1"/>
              <a:t>Plot</a:t>
            </a:r>
            <a:r>
              <a:rPr lang="tr-TR" i="1" u="sng" dirty="0"/>
              <a:t>; Box </a:t>
            </a:r>
            <a:r>
              <a:rPr lang="tr-TR" i="1" u="sng" dirty="0" err="1"/>
              <a:t>and</a:t>
            </a:r>
            <a:r>
              <a:rPr lang="tr-TR" i="1" u="sng" dirty="0"/>
              <a:t> </a:t>
            </a:r>
            <a:r>
              <a:rPr lang="tr-TR" i="1" u="sng" dirty="0" err="1"/>
              <a:t>Whisker</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Örnek: Olimpiyatlarda Madalya Kazanmış Sporcuların Yaş, Boy ve Ağırlık Dağılımları</a:t>
            </a:r>
            <a:endParaRPr lang="tr-TR" dirty="0"/>
          </a:p>
          <a:p>
            <a:endParaRPr lang="tr-TR" dirty="0"/>
          </a:p>
          <a:p>
            <a:endParaRPr lang="tr-TR" dirty="0"/>
          </a:p>
          <a:p>
            <a:endParaRPr lang="tr-TR" dirty="0"/>
          </a:p>
        </p:txBody>
      </p:sp>
      <p:sp>
        <p:nvSpPr>
          <p:cNvPr id="36" name="TextBox 35"/>
          <p:cNvSpPr txBox="1"/>
          <p:nvPr/>
        </p:nvSpPr>
        <p:spPr>
          <a:xfrm>
            <a:off x="2916344" y="2603472"/>
            <a:ext cx="930063" cy="369332"/>
          </a:xfrm>
          <a:prstGeom prst="rect">
            <a:avLst/>
          </a:prstGeom>
          <a:solidFill>
            <a:schemeClr val="bg1"/>
          </a:solidFill>
        </p:spPr>
        <p:txBody>
          <a:bodyPr wrap="none" rtlCol="0">
            <a:spAutoFit/>
          </a:bodyPr>
          <a:lstStyle/>
          <a:p>
            <a:pPr algn="r"/>
            <a:r>
              <a:rPr lang="tr-TR" dirty="0"/>
              <a:t>Yaş (yıl)</a:t>
            </a:r>
            <a:endParaRPr lang="tr-TR" dirty="0"/>
          </a:p>
        </p:txBody>
      </p:sp>
      <p:sp>
        <p:nvSpPr>
          <p:cNvPr id="17" name="TextBox 16"/>
          <p:cNvSpPr txBox="1"/>
          <p:nvPr/>
        </p:nvSpPr>
        <p:spPr>
          <a:xfrm>
            <a:off x="2775279" y="3753335"/>
            <a:ext cx="1071127" cy="369332"/>
          </a:xfrm>
          <a:prstGeom prst="rect">
            <a:avLst/>
          </a:prstGeom>
          <a:solidFill>
            <a:schemeClr val="bg1"/>
          </a:solidFill>
        </p:spPr>
        <p:txBody>
          <a:bodyPr wrap="none" rtlCol="0">
            <a:spAutoFit/>
          </a:bodyPr>
          <a:lstStyle/>
          <a:p>
            <a:pPr algn="r"/>
            <a:r>
              <a:rPr lang="tr-TR" dirty="0"/>
              <a:t>Boy (cm)</a:t>
            </a:r>
            <a:endParaRPr lang="tr-TR" dirty="0"/>
          </a:p>
        </p:txBody>
      </p:sp>
      <p:sp>
        <p:nvSpPr>
          <p:cNvPr id="18" name="TextBox 17"/>
          <p:cNvSpPr txBox="1"/>
          <p:nvPr/>
        </p:nvSpPr>
        <p:spPr>
          <a:xfrm>
            <a:off x="2565092" y="4985716"/>
            <a:ext cx="1281313" cy="369332"/>
          </a:xfrm>
          <a:prstGeom prst="rect">
            <a:avLst/>
          </a:prstGeom>
          <a:solidFill>
            <a:schemeClr val="bg1"/>
          </a:solidFill>
        </p:spPr>
        <p:txBody>
          <a:bodyPr wrap="none" rtlCol="0">
            <a:spAutoFit/>
          </a:bodyPr>
          <a:lstStyle/>
          <a:p>
            <a:pPr algn="r"/>
            <a:r>
              <a:rPr lang="tr-TR" dirty="0"/>
              <a:t>Ağırlık (kg)</a:t>
            </a:r>
            <a:endParaRPr lang="tr-TR" dirty="0"/>
          </a:p>
        </p:txBody>
      </p:sp>
    </p:spTree>
    <p:extLst>
      <p:ext uri="{BB962C8B-B14F-4D97-AF65-F5344CB8AC3E}">
        <p14:creationId xmlns:p14="http://schemas.microsoft.com/office/powerpoint/2010/main" val="1022110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74</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veya Kutu ve Bıyık’ Grafiği </a:t>
            </a:r>
            <a:r>
              <a:rPr lang="tr-TR" u="sng" dirty="0"/>
              <a:t>ile ilgili bir İK egzersizi</a:t>
            </a:r>
          </a:p>
          <a:p>
            <a:pPr marL="342900" indent="-342900">
              <a:buFont typeface="Arial" panose="020B0604020202020204" pitchFamily="34" charset="0"/>
              <a:buChar char="•"/>
            </a:pPr>
            <a:endParaRPr lang="tr-TR" dirty="0"/>
          </a:p>
          <a:p>
            <a:r>
              <a:rPr lang="tr-TR" dirty="0"/>
              <a:t>Bir firmadaki </a:t>
            </a:r>
            <a:r>
              <a:rPr lang="tr-TR" dirty="0"/>
              <a:t>personele ilişkin: </a:t>
            </a:r>
          </a:p>
          <a:p>
            <a:endParaRPr lang="tr-TR" dirty="0"/>
          </a:p>
          <a:p>
            <a:pPr marL="285750" indent="-285750">
              <a:buFontTx/>
              <a:buChar char="-"/>
            </a:pPr>
            <a:r>
              <a:rPr lang="tr-TR" dirty="0"/>
              <a:t>Toplam Çalışma Deneyimi (yıl veya ay)</a:t>
            </a:r>
          </a:p>
          <a:p>
            <a:pPr marL="285750" indent="-285750">
              <a:buFontTx/>
              <a:buChar char="-"/>
            </a:pPr>
            <a:r>
              <a:rPr lang="tr-TR" dirty="0"/>
              <a:t>Firmanızdaki Çalışma Süresi (yıl veya ay)</a:t>
            </a:r>
          </a:p>
          <a:p>
            <a:pPr marL="285750" indent="-285750">
              <a:buFontTx/>
              <a:buChar char="-"/>
            </a:pPr>
            <a:r>
              <a:rPr lang="tr-TR" dirty="0"/>
              <a:t>Maaş (TL)</a:t>
            </a:r>
          </a:p>
          <a:p>
            <a:pPr marL="285750" indent="-285750">
              <a:buFontTx/>
              <a:buChar char="-"/>
            </a:pPr>
            <a:r>
              <a:rPr lang="tr-TR" dirty="0"/>
              <a:t>İkramiye ve Prim (TL)</a:t>
            </a:r>
          </a:p>
          <a:p>
            <a:pPr marL="285750" indent="-285750">
              <a:buFontTx/>
              <a:buChar char="-"/>
            </a:pPr>
            <a:r>
              <a:rPr lang="tr-TR" dirty="0"/>
              <a:t>vb.</a:t>
            </a:r>
          </a:p>
          <a:p>
            <a:endParaRPr lang="tr-TR" dirty="0"/>
          </a:p>
          <a:p>
            <a:r>
              <a:rPr lang="tr-TR" dirty="0"/>
              <a:t>değişkenlerinin her biri için Kutu grafikleri çizsek</a:t>
            </a:r>
            <a:endParaRPr lang="tr-TR" dirty="0"/>
          </a:p>
          <a:p>
            <a:endParaRPr lang="tr-TR" dirty="0"/>
          </a:p>
          <a:p>
            <a:pPr marL="342900" indent="-342900">
              <a:buAutoNum type="arabicParenR"/>
            </a:pPr>
            <a:r>
              <a:rPr lang="tr-TR" dirty="0"/>
              <a:t>Beyaz </a:t>
            </a:r>
            <a:r>
              <a:rPr lang="tr-TR" dirty="0"/>
              <a:t>yaka ve mavi yaka </a:t>
            </a:r>
            <a:r>
              <a:rPr lang="tr-TR" dirty="0"/>
              <a:t>personel </a:t>
            </a:r>
            <a:r>
              <a:rPr lang="tr-TR" dirty="0"/>
              <a:t>için </a:t>
            </a:r>
            <a:r>
              <a:rPr lang="tr-TR" dirty="0"/>
              <a:t>karşılaştırdığımızda</a:t>
            </a:r>
            <a:r>
              <a:rPr lang="tr-TR" dirty="0"/>
              <a:t>, </a:t>
            </a:r>
            <a:r>
              <a:rPr lang="tr-TR" dirty="0"/>
              <a:t>sonuçlarda </a:t>
            </a:r>
            <a:r>
              <a:rPr lang="tr-TR" dirty="0"/>
              <a:t>farklılık </a:t>
            </a:r>
            <a:r>
              <a:rPr lang="tr-TR" dirty="0"/>
              <a:t>gözlemler miyiz?</a:t>
            </a:r>
            <a:endParaRPr lang="tr-TR" dirty="0"/>
          </a:p>
          <a:p>
            <a:pPr marL="342900" indent="-342900">
              <a:buAutoNum type="arabicParenR"/>
            </a:pPr>
            <a:r>
              <a:rPr lang="tr-TR" dirty="0"/>
              <a:t>Kadın ve erkek personel için </a:t>
            </a:r>
            <a:r>
              <a:rPr lang="tr-TR" dirty="0" err="1"/>
              <a:t>için</a:t>
            </a:r>
            <a:r>
              <a:rPr lang="tr-TR" dirty="0"/>
              <a:t> karşılaştırdığımızda, sonuçlarda farklılık gözlemler miyiz?</a:t>
            </a:r>
          </a:p>
          <a:p>
            <a:pPr marL="342900" indent="-342900">
              <a:buAutoNum type="arabicParenR"/>
            </a:pPr>
            <a:r>
              <a:rPr lang="tr-TR" dirty="0"/>
              <a:t>İdealde nasıl sonuçlar elde etmeyi beklerdik?</a:t>
            </a:r>
          </a:p>
          <a:p>
            <a:endParaRPr lang="tr-TR" dirty="0"/>
          </a:p>
          <a:p>
            <a:endParaRPr lang="tr-TR" dirty="0"/>
          </a:p>
        </p:txBody>
      </p:sp>
    </p:spTree>
    <p:extLst>
      <p:ext uri="{BB962C8B-B14F-4D97-AF65-F5344CB8AC3E}">
        <p14:creationId xmlns:p14="http://schemas.microsoft.com/office/powerpoint/2010/main" val="557913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75</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Keman veya Yaprak Grafiği (</a:t>
            </a:r>
            <a:r>
              <a:rPr lang="tr-TR" i="1" u="sng" dirty="0" err="1"/>
              <a:t>Violin</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Sayısal değerlerin hangi aralıklarda </a:t>
            </a:r>
            <a:r>
              <a:rPr lang="tr-TR" dirty="0"/>
              <a:t>dağıldığını, aynı zamanda nerelerde yoğunlaştığını göstermeye </a:t>
            </a:r>
            <a:r>
              <a:rPr lang="tr-TR" dirty="0"/>
              <a:t>yönelik bir grafik </a:t>
            </a:r>
            <a:r>
              <a:rPr lang="tr-TR" dirty="0"/>
              <a:t>türüdür; yatay veya düşey çizilebilir</a:t>
            </a:r>
            <a:endParaRPr lang="tr-TR" dirty="0"/>
          </a:p>
          <a:p>
            <a:endParaRPr lang="tr-TR" dirty="0"/>
          </a:p>
          <a:p>
            <a:endParaRPr lang="tr-TR" dirty="0"/>
          </a:p>
          <a:p>
            <a:endParaRPr lang="tr-TR" dirty="0"/>
          </a:p>
        </p:txBody>
      </p:sp>
      <p:pic>
        <p:nvPicPr>
          <p:cNvPr id="9" name="Picture 8"/>
          <p:cNvPicPr>
            <a:picLocks noChangeAspect="1"/>
          </p:cNvPicPr>
          <p:nvPr/>
        </p:nvPicPr>
        <p:blipFill>
          <a:blip r:embed="rId2"/>
          <a:stretch>
            <a:fillRect/>
          </a:stretch>
        </p:blipFill>
        <p:spPr>
          <a:xfrm>
            <a:off x="3478301" y="2351994"/>
            <a:ext cx="5336407" cy="4068578"/>
          </a:xfrm>
          <a:prstGeom prst="rect">
            <a:avLst/>
          </a:prstGeom>
        </p:spPr>
      </p:pic>
      <p:sp>
        <p:nvSpPr>
          <p:cNvPr id="32" name="TextBox 31"/>
          <p:cNvSpPr txBox="1"/>
          <p:nvPr/>
        </p:nvSpPr>
        <p:spPr>
          <a:xfrm>
            <a:off x="5497307" y="3136176"/>
            <a:ext cx="1596621" cy="276999"/>
          </a:xfrm>
          <a:prstGeom prst="rect">
            <a:avLst/>
          </a:prstGeom>
          <a:noFill/>
        </p:spPr>
        <p:txBody>
          <a:bodyPr wrap="square" rtlCol="0">
            <a:spAutoFit/>
          </a:bodyPr>
          <a:lstStyle/>
          <a:p>
            <a:pPr algn="ctr"/>
            <a:r>
              <a:rPr lang="tr-TR" sz="1200" dirty="0">
                <a:solidFill>
                  <a:srgbClr val="0070C0"/>
                </a:solidFill>
              </a:rPr>
              <a:t>Aykırı Değerler</a:t>
            </a:r>
            <a:endParaRPr lang="tr-TR" sz="1200" dirty="0">
              <a:solidFill>
                <a:srgbClr val="0070C0"/>
              </a:solidFill>
            </a:endParaRPr>
          </a:p>
        </p:txBody>
      </p:sp>
      <p:sp>
        <p:nvSpPr>
          <p:cNvPr id="33" name="Right Brace 32"/>
          <p:cNvSpPr/>
          <p:nvPr/>
        </p:nvSpPr>
        <p:spPr>
          <a:xfrm rot="10800000">
            <a:off x="4033915" y="4653645"/>
            <a:ext cx="257384" cy="615765"/>
          </a:xfrm>
          <a:prstGeom prst="righ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4" name="TextBox 33"/>
          <p:cNvSpPr txBox="1"/>
          <p:nvPr/>
        </p:nvSpPr>
        <p:spPr>
          <a:xfrm>
            <a:off x="6144775" y="5104656"/>
            <a:ext cx="301686" cy="369332"/>
          </a:xfrm>
          <a:prstGeom prst="rect">
            <a:avLst/>
          </a:prstGeom>
          <a:noFill/>
        </p:spPr>
        <p:txBody>
          <a:bodyPr wrap="none" rtlCol="0">
            <a:spAutoFit/>
          </a:bodyPr>
          <a:lstStyle/>
          <a:p>
            <a:r>
              <a:rPr lang="tr-TR" dirty="0">
                <a:solidFill>
                  <a:srgbClr val="0070C0"/>
                </a:solidFill>
              </a:rPr>
              <a:t>a</a:t>
            </a:r>
            <a:endParaRPr lang="tr-TR" dirty="0">
              <a:solidFill>
                <a:srgbClr val="0070C0"/>
              </a:solidFill>
            </a:endParaRPr>
          </a:p>
        </p:txBody>
      </p:sp>
      <p:sp>
        <p:nvSpPr>
          <p:cNvPr id="35" name="TextBox 34"/>
          <p:cNvSpPr txBox="1"/>
          <p:nvPr/>
        </p:nvSpPr>
        <p:spPr>
          <a:xfrm>
            <a:off x="6104276" y="4380891"/>
            <a:ext cx="320922" cy="369332"/>
          </a:xfrm>
          <a:prstGeom prst="rect">
            <a:avLst/>
          </a:prstGeom>
          <a:noFill/>
        </p:spPr>
        <p:txBody>
          <a:bodyPr wrap="none" rtlCol="0">
            <a:spAutoFit/>
          </a:bodyPr>
          <a:lstStyle/>
          <a:p>
            <a:r>
              <a:rPr lang="tr-TR" dirty="0">
                <a:solidFill>
                  <a:srgbClr val="0070C0"/>
                </a:solidFill>
              </a:rPr>
              <a:t>b</a:t>
            </a:r>
            <a:endParaRPr lang="tr-TR" dirty="0">
              <a:solidFill>
                <a:srgbClr val="0070C0"/>
              </a:solidFill>
            </a:endParaRPr>
          </a:p>
        </p:txBody>
      </p:sp>
      <p:sp>
        <p:nvSpPr>
          <p:cNvPr id="36" name="TextBox 35"/>
          <p:cNvSpPr txBox="1"/>
          <p:nvPr/>
        </p:nvSpPr>
        <p:spPr>
          <a:xfrm>
            <a:off x="2760810" y="4745045"/>
            <a:ext cx="1273105" cy="369332"/>
          </a:xfrm>
          <a:prstGeom prst="rect">
            <a:avLst/>
          </a:prstGeom>
          <a:noFill/>
        </p:spPr>
        <p:txBody>
          <a:bodyPr wrap="none" rtlCol="0">
            <a:spAutoFit/>
          </a:bodyPr>
          <a:lstStyle/>
          <a:p>
            <a:r>
              <a:rPr lang="tr-TR" dirty="0">
                <a:solidFill>
                  <a:srgbClr val="0070C0"/>
                </a:solidFill>
              </a:rPr>
              <a:t>IQR=b – a </a:t>
            </a:r>
            <a:endParaRPr lang="tr-TR" dirty="0">
              <a:solidFill>
                <a:srgbClr val="0070C0"/>
              </a:solidFill>
            </a:endParaRPr>
          </a:p>
        </p:txBody>
      </p:sp>
      <p:cxnSp>
        <p:nvCxnSpPr>
          <p:cNvPr id="38" name="Straight Connector 37"/>
          <p:cNvCxnSpPr/>
          <p:nvPr/>
        </p:nvCxnSpPr>
        <p:spPr>
          <a:xfrm>
            <a:off x="5116286" y="3388973"/>
            <a:ext cx="218802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298527" y="4696061"/>
            <a:ext cx="218802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12133" y="4962763"/>
            <a:ext cx="218802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800318" y="4837379"/>
            <a:ext cx="990601"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Ortanca</a:t>
            </a:r>
            <a:endParaRPr lang="tr-TR" dirty="0">
              <a:solidFill>
                <a:schemeClr val="bg1"/>
              </a:solidFill>
            </a:endParaRPr>
          </a:p>
        </p:txBody>
      </p:sp>
      <p:cxnSp>
        <p:nvCxnSpPr>
          <p:cNvPr id="41" name="Straight Connector 40"/>
          <p:cNvCxnSpPr/>
          <p:nvPr/>
        </p:nvCxnSpPr>
        <p:spPr>
          <a:xfrm>
            <a:off x="5301245" y="5221299"/>
            <a:ext cx="218802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331182" y="5847228"/>
            <a:ext cx="218802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46325" y="5682437"/>
            <a:ext cx="1298583"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a – (1.5 x IQR)</a:t>
            </a:r>
            <a:endParaRPr lang="tr-TR" dirty="0">
              <a:solidFill>
                <a:schemeClr val="bg1"/>
              </a:solidFill>
            </a:endParaRPr>
          </a:p>
        </p:txBody>
      </p:sp>
      <p:cxnSp>
        <p:nvCxnSpPr>
          <p:cNvPr id="45" name="Straight Connector 44"/>
          <p:cNvCxnSpPr/>
          <p:nvPr/>
        </p:nvCxnSpPr>
        <p:spPr>
          <a:xfrm>
            <a:off x="5201601" y="3828966"/>
            <a:ext cx="2284954"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628185" y="3690468"/>
            <a:ext cx="1273105" cy="2769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tr-TR" sz="1200" dirty="0">
                <a:solidFill>
                  <a:schemeClr val="bg1"/>
                </a:solidFill>
              </a:rPr>
              <a:t>b + </a:t>
            </a:r>
            <a:r>
              <a:rPr lang="tr-TR" sz="1200" dirty="0">
                <a:solidFill>
                  <a:schemeClr val="bg1"/>
                </a:solidFill>
              </a:rPr>
              <a:t>(1.5 x IQR)</a:t>
            </a:r>
          </a:p>
        </p:txBody>
      </p:sp>
    </p:spTree>
    <p:extLst>
      <p:ext uri="{BB962C8B-B14F-4D97-AF65-F5344CB8AC3E}">
        <p14:creationId xmlns:p14="http://schemas.microsoft.com/office/powerpoint/2010/main" val="1478062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76</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Keman veya Yaprak Grafiği (</a:t>
            </a:r>
            <a:r>
              <a:rPr lang="tr-TR" i="1" u="sng" dirty="0" err="1"/>
              <a:t>Violin</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Örnek: Olimpiyatlarda Madalya Kazanmış Sporcuların </a:t>
            </a:r>
            <a:r>
              <a:rPr lang="tr-TR" dirty="0"/>
              <a:t>Boy Dağılımları</a:t>
            </a:r>
            <a:endParaRPr lang="tr-TR" dirty="0"/>
          </a:p>
          <a:p>
            <a:endParaRPr lang="tr-TR" dirty="0"/>
          </a:p>
          <a:p>
            <a:endParaRPr lang="tr-TR" dirty="0"/>
          </a:p>
        </p:txBody>
      </p:sp>
      <p:pic>
        <p:nvPicPr>
          <p:cNvPr id="7" name="Picture 6"/>
          <p:cNvPicPr>
            <a:picLocks noChangeAspect="1"/>
          </p:cNvPicPr>
          <p:nvPr/>
        </p:nvPicPr>
        <p:blipFill>
          <a:blip r:embed="rId2"/>
          <a:stretch>
            <a:fillRect/>
          </a:stretch>
        </p:blipFill>
        <p:spPr>
          <a:xfrm>
            <a:off x="3057526" y="2133600"/>
            <a:ext cx="6271531" cy="4224347"/>
          </a:xfrm>
          <a:prstGeom prst="rect">
            <a:avLst/>
          </a:prstGeom>
        </p:spPr>
      </p:pic>
      <p:sp>
        <p:nvSpPr>
          <p:cNvPr id="24" name="TextBox 23"/>
          <p:cNvSpPr txBox="1"/>
          <p:nvPr/>
        </p:nvSpPr>
        <p:spPr>
          <a:xfrm rot="16200000">
            <a:off x="2708130" y="3731080"/>
            <a:ext cx="1071127" cy="369332"/>
          </a:xfrm>
          <a:prstGeom prst="rect">
            <a:avLst/>
          </a:prstGeom>
          <a:solidFill>
            <a:schemeClr val="bg1"/>
          </a:solidFill>
        </p:spPr>
        <p:txBody>
          <a:bodyPr wrap="none" rtlCol="0">
            <a:spAutoFit/>
          </a:bodyPr>
          <a:lstStyle/>
          <a:p>
            <a:r>
              <a:rPr lang="tr-TR" dirty="0"/>
              <a:t>Boy (cm)</a:t>
            </a:r>
            <a:endParaRPr lang="tr-TR" dirty="0"/>
          </a:p>
        </p:txBody>
      </p:sp>
      <p:sp>
        <p:nvSpPr>
          <p:cNvPr id="25" name="TextBox 24"/>
          <p:cNvSpPr txBox="1"/>
          <p:nvPr/>
        </p:nvSpPr>
        <p:spPr>
          <a:xfrm>
            <a:off x="4691012" y="5815479"/>
            <a:ext cx="886781" cy="369332"/>
          </a:xfrm>
          <a:prstGeom prst="rect">
            <a:avLst/>
          </a:prstGeom>
          <a:solidFill>
            <a:schemeClr val="bg1"/>
          </a:solidFill>
        </p:spPr>
        <p:txBody>
          <a:bodyPr wrap="none" rtlCol="0">
            <a:spAutoFit/>
          </a:bodyPr>
          <a:lstStyle/>
          <a:p>
            <a:r>
              <a:rPr lang="tr-TR" dirty="0"/>
              <a:t>   Yaz   </a:t>
            </a:r>
            <a:endParaRPr lang="tr-TR" dirty="0"/>
          </a:p>
        </p:txBody>
      </p:sp>
      <p:sp>
        <p:nvSpPr>
          <p:cNvPr id="26" name="TextBox 25"/>
          <p:cNvSpPr txBox="1"/>
          <p:nvPr/>
        </p:nvSpPr>
        <p:spPr>
          <a:xfrm>
            <a:off x="7431490" y="5815479"/>
            <a:ext cx="785793" cy="369332"/>
          </a:xfrm>
          <a:prstGeom prst="rect">
            <a:avLst/>
          </a:prstGeom>
          <a:solidFill>
            <a:schemeClr val="bg1"/>
          </a:solidFill>
        </p:spPr>
        <p:txBody>
          <a:bodyPr wrap="none" rtlCol="0">
            <a:spAutoFit/>
          </a:bodyPr>
          <a:lstStyle/>
          <a:p>
            <a:r>
              <a:rPr lang="tr-TR" dirty="0"/>
              <a:t>   Kış  </a:t>
            </a:r>
            <a:endParaRPr lang="tr-TR" dirty="0"/>
          </a:p>
        </p:txBody>
      </p:sp>
      <p:sp>
        <p:nvSpPr>
          <p:cNvPr id="27" name="TextBox 26"/>
          <p:cNvSpPr txBox="1"/>
          <p:nvPr/>
        </p:nvSpPr>
        <p:spPr>
          <a:xfrm>
            <a:off x="6087253" y="5921594"/>
            <a:ext cx="984565" cy="369332"/>
          </a:xfrm>
          <a:prstGeom prst="rect">
            <a:avLst/>
          </a:prstGeom>
          <a:solidFill>
            <a:schemeClr val="bg1"/>
          </a:solidFill>
        </p:spPr>
        <p:txBody>
          <a:bodyPr wrap="none" rtlCol="0">
            <a:spAutoFit/>
          </a:bodyPr>
          <a:lstStyle/>
          <a:p>
            <a:r>
              <a:rPr lang="tr-TR" dirty="0"/>
              <a:t>   Sezon</a:t>
            </a:r>
            <a:endParaRPr lang="tr-TR" dirty="0"/>
          </a:p>
        </p:txBody>
      </p:sp>
    </p:spTree>
    <p:extLst>
      <p:ext uri="{BB962C8B-B14F-4D97-AF65-F5344CB8AC3E}">
        <p14:creationId xmlns:p14="http://schemas.microsoft.com/office/powerpoint/2010/main" val="4147165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77</a:t>
            </a:fld>
            <a:endParaRPr lang="en-US"/>
          </a:p>
        </p:txBody>
      </p:sp>
      <p:sp>
        <p:nvSpPr>
          <p:cNvPr id="20" name="Rectangle 4"/>
          <p:cNvSpPr txBox="1">
            <a:spLocks noChangeArrowheads="1"/>
          </p:cNvSpPr>
          <p:nvPr/>
        </p:nvSpPr>
        <p:spPr bwMode="auto">
          <a:xfrm>
            <a:off x="1858025" y="1134823"/>
            <a:ext cx="856059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Kutu ve Keman Grafikleri Karşılaştırması</a:t>
            </a:r>
          </a:p>
          <a:p>
            <a:pPr marL="342900" indent="-342900">
              <a:buFont typeface="Arial" panose="020B0604020202020204" pitchFamily="34" charset="0"/>
              <a:buChar char="•"/>
            </a:pPr>
            <a:endParaRPr lang="tr-TR" dirty="0"/>
          </a:p>
          <a:p>
            <a:r>
              <a:rPr lang="tr-TR" dirty="0"/>
              <a:t>Örnek: Olimpiyatlarda Madalya Kazanmış Sporcuların </a:t>
            </a:r>
            <a:r>
              <a:rPr lang="tr-TR" dirty="0"/>
              <a:t>Boy Dağılımları</a:t>
            </a:r>
            <a:endParaRPr lang="tr-TR" dirty="0"/>
          </a:p>
          <a:p>
            <a:endParaRPr lang="tr-TR" dirty="0"/>
          </a:p>
          <a:p>
            <a:endParaRPr lang="tr-TR" dirty="0"/>
          </a:p>
        </p:txBody>
      </p:sp>
      <p:pic>
        <p:nvPicPr>
          <p:cNvPr id="8" name="Picture 7"/>
          <p:cNvPicPr>
            <a:picLocks noChangeAspect="1"/>
          </p:cNvPicPr>
          <p:nvPr/>
        </p:nvPicPr>
        <p:blipFill>
          <a:blip r:embed="rId2"/>
          <a:stretch>
            <a:fillRect/>
          </a:stretch>
        </p:blipFill>
        <p:spPr>
          <a:xfrm>
            <a:off x="1712639" y="2495604"/>
            <a:ext cx="4295700" cy="2901434"/>
          </a:xfrm>
          <a:prstGeom prst="rect">
            <a:avLst/>
          </a:prstGeom>
        </p:spPr>
      </p:pic>
      <p:pic>
        <p:nvPicPr>
          <p:cNvPr id="10" name="Picture 9"/>
          <p:cNvPicPr>
            <a:picLocks noChangeAspect="1"/>
          </p:cNvPicPr>
          <p:nvPr/>
        </p:nvPicPr>
        <p:blipFill>
          <a:blip r:embed="rId3"/>
          <a:stretch>
            <a:fillRect/>
          </a:stretch>
        </p:blipFill>
        <p:spPr>
          <a:xfrm>
            <a:off x="6106310" y="2438456"/>
            <a:ext cx="4410278" cy="2970654"/>
          </a:xfrm>
          <a:prstGeom prst="rect">
            <a:avLst/>
          </a:prstGeom>
        </p:spPr>
      </p:pic>
      <p:sp>
        <p:nvSpPr>
          <p:cNvPr id="16" name="TextBox 15"/>
          <p:cNvSpPr txBox="1"/>
          <p:nvPr/>
        </p:nvSpPr>
        <p:spPr>
          <a:xfrm rot="16200000">
            <a:off x="5813291" y="3657234"/>
            <a:ext cx="774571" cy="276999"/>
          </a:xfrm>
          <a:prstGeom prst="rect">
            <a:avLst/>
          </a:prstGeom>
          <a:solidFill>
            <a:schemeClr val="bg1"/>
          </a:solidFill>
        </p:spPr>
        <p:txBody>
          <a:bodyPr wrap="none" rtlCol="0">
            <a:spAutoFit/>
          </a:bodyPr>
          <a:lstStyle/>
          <a:p>
            <a:r>
              <a:rPr lang="tr-TR" sz="1200" dirty="0"/>
              <a:t>Boy (cm)</a:t>
            </a:r>
            <a:endParaRPr lang="tr-TR" sz="1200" dirty="0"/>
          </a:p>
        </p:txBody>
      </p:sp>
      <p:sp>
        <p:nvSpPr>
          <p:cNvPr id="17" name="TextBox 16"/>
          <p:cNvSpPr txBox="1"/>
          <p:nvPr/>
        </p:nvSpPr>
        <p:spPr>
          <a:xfrm>
            <a:off x="7223350" y="5025997"/>
            <a:ext cx="652230" cy="276999"/>
          </a:xfrm>
          <a:prstGeom prst="rect">
            <a:avLst/>
          </a:prstGeom>
          <a:solidFill>
            <a:schemeClr val="bg1"/>
          </a:solidFill>
        </p:spPr>
        <p:txBody>
          <a:bodyPr wrap="none" rtlCol="0">
            <a:spAutoFit/>
          </a:bodyPr>
          <a:lstStyle/>
          <a:p>
            <a:r>
              <a:rPr lang="tr-TR" sz="1200" dirty="0"/>
              <a:t>   Yaz   </a:t>
            </a:r>
            <a:endParaRPr lang="tr-TR" sz="1200" dirty="0"/>
          </a:p>
        </p:txBody>
      </p:sp>
      <p:sp>
        <p:nvSpPr>
          <p:cNvPr id="18" name="TextBox 17"/>
          <p:cNvSpPr txBox="1"/>
          <p:nvPr/>
        </p:nvSpPr>
        <p:spPr>
          <a:xfrm>
            <a:off x="9163730" y="5022206"/>
            <a:ext cx="585417" cy="276999"/>
          </a:xfrm>
          <a:prstGeom prst="rect">
            <a:avLst/>
          </a:prstGeom>
          <a:solidFill>
            <a:schemeClr val="bg1"/>
          </a:solidFill>
        </p:spPr>
        <p:txBody>
          <a:bodyPr wrap="none" rtlCol="0">
            <a:spAutoFit/>
          </a:bodyPr>
          <a:lstStyle/>
          <a:p>
            <a:r>
              <a:rPr lang="tr-TR" sz="1200" dirty="0"/>
              <a:t>   Kış  </a:t>
            </a:r>
            <a:endParaRPr lang="tr-TR" sz="1200" dirty="0"/>
          </a:p>
        </p:txBody>
      </p:sp>
      <p:sp>
        <p:nvSpPr>
          <p:cNvPr id="19" name="TextBox 18"/>
          <p:cNvSpPr txBox="1"/>
          <p:nvPr/>
        </p:nvSpPr>
        <p:spPr>
          <a:xfrm>
            <a:off x="8093763" y="5120040"/>
            <a:ext cx="716863" cy="276999"/>
          </a:xfrm>
          <a:prstGeom prst="rect">
            <a:avLst/>
          </a:prstGeom>
          <a:solidFill>
            <a:schemeClr val="bg1"/>
          </a:solidFill>
        </p:spPr>
        <p:txBody>
          <a:bodyPr wrap="none" rtlCol="0">
            <a:spAutoFit/>
          </a:bodyPr>
          <a:lstStyle/>
          <a:p>
            <a:r>
              <a:rPr lang="tr-TR" sz="1200" dirty="0"/>
              <a:t>   Sezon</a:t>
            </a:r>
            <a:endParaRPr lang="tr-TR" sz="1200" dirty="0"/>
          </a:p>
        </p:txBody>
      </p:sp>
    </p:spTree>
    <p:extLst>
      <p:ext uri="{BB962C8B-B14F-4D97-AF65-F5344CB8AC3E}">
        <p14:creationId xmlns:p14="http://schemas.microsoft.com/office/powerpoint/2010/main" val="2952791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78</a:t>
            </a:fld>
            <a:endParaRPr lang="en-US"/>
          </a:p>
        </p:txBody>
      </p:sp>
      <p:sp>
        <p:nvSpPr>
          <p:cNvPr id="20" name="Rectangle 4"/>
          <p:cNvSpPr txBox="1">
            <a:spLocks noChangeArrowheads="1"/>
          </p:cNvSpPr>
          <p:nvPr/>
        </p:nvSpPr>
        <p:spPr bwMode="auto">
          <a:xfrm>
            <a:off x="1858025" y="1134823"/>
            <a:ext cx="311130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Yağmur Bulutu Grafiği (</a:t>
            </a:r>
            <a:r>
              <a:rPr lang="tr-TR" i="1" u="sng" dirty="0" err="1"/>
              <a:t>Raincloud</a:t>
            </a:r>
            <a:r>
              <a:rPr lang="tr-TR" i="1" u="sng" dirty="0"/>
              <a:t> </a:t>
            </a:r>
            <a:r>
              <a:rPr lang="tr-TR" i="1" u="sng" dirty="0" err="1"/>
              <a:t>Plot</a:t>
            </a:r>
            <a:r>
              <a:rPr lang="tr-TR" u="sng" dirty="0"/>
              <a:t>)</a:t>
            </a:r>
          </a:p>
          <a:p>
            <a:pPr marL="342900" indent="-342900">
              <a:buFont typeface="Arial" panose="020B0604020202020204" pitchFamily="34" charset="0"/>
              <a:buChar char="•"/>
            </a:pPr>
            <a:endParaRPr lang="tr-TR" dirty="0"/>
          </a:p>
          <a:p>
            <a:r>
              <a:rPr lang="tr-TR" dirty="0"/>
              <a:t>Sayısal değerlerin hangi aralıklarda dağıldığını, aynı zamanda nerelerde yoğunlaştığını göstermeye yönelik bir grafik türüdür; yatay </a:t>
            </a:r>
            <a:r>
              <a:rPr lang="tr-TR" dirty="0"/>
              <a:t>çizilir</a:t>
            </a:r>
          </a:p>
          <a:p>
            <a:endParaRPr lang="tr-TR" dirty="0"/>
          </a:p>
          <a:p>
            <a:r>
              <a:rPr lang="tr-TR" dirty="0"/>
              <a:t>Keman grafiğinin yarısının (simetri ekseninden ikiye bölünmüş halinin) 90 derece dönüştürülmüş versiyonu gibi düşünülebilir</a:t>
            </a:r>
            <a:endParaRPr lang="tr-TR" dirty="0"/>
          </a:p>
          <a:p>
            <a:endParaRPr lang="tr-TR" dirty="0"/>
          </a:p>
          <a:p>
            <a:endParaRPr lang="tr-TR" dirty="0"/>
          </a:p>
        </p:txBody>
      </p:sp>
      <p:pic>
        <p:nvPicPr>
          <p:cNvPr id="6146" name="Picture 2" descr="Raincloud plots: a multi-platform tool for robust data visualization -  preLigh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7560" y="1380312"/>
            <a:ext cx="5510441" cy="486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640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79</a:t>
            </a:fld>
            <a:endParaRPr lang="en-US"/>
          </a:p>
        </p:txBody>
      </p:sp>
      <p:sp>
        <p:nvSpPr>
          <p:cNvPr id="20" name="Rectangle 4"/>
          <p:cNvSpPr txBox="1">
            <a:spLocks noChangeArrowheads="1"/>
          </p:cNvSpPr>
          <p:nvPr/>
        </p:nvSpPr>
        <p:spPr bwMode="auto">
          <a:xfrm>
            <a:off x="1858025" y="113482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Eğim Grafiği (</a:t>
            </a:r>
            <a:r>
              <a:rPr lang="tr-TR" i="1" u="sng" dirty="0" err="1"/>
              <a:t>Slopegraph</a:t>
            </a:r>
            <a:r>
              <a:rPr lang="tr-TR" u="sng" dirty="0"/>
              <a:t>)</a:t>
            </a:r>
          </a:p>
          <a:p>
            <a:pPr marL="342900" indent="-342900">
              <a:buFont typeface="Arial" panose="020B0604020202020204" pitchFamily="34" charset="0"/>
              <a:buChar char="•"/>
            </a:pPr>
            <a:endParaRPr lang="tr-TR" dirty="0"/>
          </a:p>
          <a:p>
            <a:r>
              <a:rPr lang="tr-TR" dirty="0"/>
              <a:t>Farklı niceliklerin zaman içerisindeki değişimlerini ve sıralamalarını göstermeye yönelik bir grafik türüdür</a:t>
            </a:r>
            <a:endParaRPr lang="tr-TR" dirty="0"/>
          </a:p>
          <a:p>
            <a:endParaRPr lang="tr-TR" dirty="0"/>
          </a:p>
          <a:p>
            <a:endParaRPr lang="tr-TR" dirty="0"/>
          </a:p>
          <a:p>
            <a:endParaRPr lang="tr-TR" dirty="0"/>
          </a:p>
        </p:txBody>
      </p:sp>
      <p:pic>
        <p:nvPicPr>
          <p:cNvPr id="57346" name="Picture 2" descr="https://www.edwardtufte.com/bboard/images/0003nk-1028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26" y="1071127"/>
            <a:ext cx="3991882" cy="52806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10455" y="4359730"/>
            <a:ext cx="2988129" cy="1200329"/>
          </a:xfrm>
          <a:prstGeom prst="rect">
            <a:avLst/>
          </a:prstGeom>
          <a:noFill/>
        </p:spPr>
        <p:txBody>
          <a:bodyPr wrap="square" rtlCol="0">
            <a:spAutoFit/>
          </a:bodyPr>
          <a:lstStyle/>
          <a:p>
            <a:r>
              <a:rPr lang="tr-TR" dirty="0"/>
              <a:t>Örnek: </a:t>
            </a:r>
          </a:p>
          <a:p>
            <a:r>
              <a:rPr lang="tr-TR" dirty="0"/>
              <a:t>Hem niceliklerin, hem de sıralamaların kaydırıldığı eğim grafiği</a:t>
            </a:r>
            <a:endParaRPr lang="tr-TR" dirty="0"/>
          </a:p>
        </p:txBody>
      </p:sp>
      <p:sp>
        <p:nvSpPr>
          <p:cNvPr id="21" name="Rectangle 20"/>
          <p:cNvSpPr/>
          <p:nvPr/>
        </p:nvSpPr>
        <p:spPr>
          <a:xfrm>
            <a:off x="1724876" y="5934400"/>
            <a:ext cx="5196815" cy="430887"/>
          </a:xfrm>
          <a:prstGeom prst="rect">
            <a:avLst/>
          </a:prstGeom>
        </p:spPr>
        <p:txBody>
          <a:bodyPr wrap="square">
            <a:spAutoFit/>
          </a:bodyPr>
          <a:lstStyle/>
          <a:p>
            <a:r>
              <a:rPr lang="tr-TR" sz="1100" dirty="0"/>
              <a:t>Kaynak: </a:t>
            </a:r>
            <a:r>
              <a:rPr lang="tr-TR" sz="1100" dirty="0">
                <a:hlinkClick r:id="rId3"/>
              </a:rPr>
              <a:t>https</a:t>
            </a:r>
            <a:r>
              <a:rPr lang="tr-TR" sz="1100" dirty="0">
                <a:hlinkClick r:id="rId3"/>
              </a:rPr>
              <a:t>://</a:t>
            </a:r>
            <a:r>
              <a:rPr lang="tr-TR" sz="1100" dirty="0">
                <a:hlinkClick r:id="rId3"/>
              </a:rPr>
              <a:t>www.edwardtufte.com/bboard/q-and-a-fetch-msg?msg_id=0003nk</a:t>
            </a:r>
            <a:r>
              <a:rPr lang="tr-TR" sz="1100" dirty="0"/>
              <a:t> </a:t>
            </a:r>
            <a:endParaRPr lang="tr-TR" dirty="0"/>
          </a:p>
        </p:txBody>
      </p:sp>
    </p:spTree>
    <p:extLst>
      <p:ext uri="{BB962C8B-B14F-4D97-AF65-F5344CB8AC3E}">
        <p14:creationId xmlns:p14="http://schemas.microsoft.com/office/powerpoint/2010/main" val="346207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8</a:t>
            </a:fld>
            <a:endParaRPr lang="en-US"/>
          </a:p>
        </p:txBody>
      </p:sp>
      <p:sp>
        <p:nvSpPr>
          <p:cNvPr id="8" name="TextBox 7"/>
          <p:cNvSpPr txBox="1"/>
          <p:nvPr/>
        </p:nvSpPr>
        <p:spPr>
          <a:xfrm>
            <a:off x="1588632" y="1326319"/>
            <a:ext cx="8679318" cy="369332"/>
          </a:xfrm>
          <a:prstGeom prst="rect">
            <a:avLst/>
          </a:prstGeom>
          <a:noFill/>
        </p:spPr>
        <p:txBody>
          <a:bodyPr wrap="square" rtlCol="0">
            <a:spAutoFit/>
          </a:bodyPr>
          <a:lstStyle/>
          <a:p>
            <a:r>
              <a:rPr lang="tr-TR" dirty="0"/>
              <a:t>Manipülasyon: Düşey Eksenlerdeki Değerler ve Çubuk Uzunluklarına Dikkat!...</a:t>
            </a:r>
          </a:p>
        </p:txBody>
      </p:sp>
      <p:sp>
        <p:nvSpPr>
          <p:cNvPr id="3" name="Rectangle 2"/>
          <p:cNvSpPr/>
          <p:nvPr/>
        </p:nvSpPr>
        <p:spPr>
          <a:xfrm>
            <a:off x="3417434" y="5845971"/>
            <a:ext cx="5617711" cy="307777"/>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twitter.com/BJP4India/status/1054302026249646082</a:t>
            </a:r>
            <a:r>
              <a:rPr lang="tr-TR" sz="1400" dirty="0"/>
              <a:t> </a:t>
            </a:r>
            <a:endParaRPr lang="tr-TR" sz="1400" dirty="0"/>
          </a:p>
        </p:txBody>
      </p:sp>
      <p:pic>
        <p:nvPicPr>
          <p:cNvPr id="19458" name="Picture 2" descr="I’ve long maintained that India’s ruling party has a graphics problem. I mean there’s an art to using numbers to drive narrative, but having bars that don’t represent the data in question is not the way to do this.&#10;Check the last bar. The number 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8671" y="1695651"/>
            <a:ext cx="4037580" cy="403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786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80</a:t>
            </a:fld>
            <a:endParaRPr lang="en-US"/>
          </a:p>
        </p:txBody>
      </p:sp>
      <p:sp>
        <p:nvSpPr>
          <p:cNvPr id="20" name="Rectangle 4"/>
          <p:cNvSpPr txBox="1">
            <a:spLocks noChangeArrowheads="1"/>
          </p:cNvSpPr>
          <p:nvPr/>
        </p:nvSpPr>
        <p:spPr bwMode="auto">
          <a:xfrm>
            <a:off x="1858025" y="113482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Eğim Grafiği (</a:t>
            </a:r>
            <a:r>
              <a:rPr lang="tr-TR" i="1" u="sng" dirty="0" err="1"/>
              <a:t>Slopegraph</a:t>
            </a:r>
            <a:r>
              <a:rPr lang="tr-TR" u="sng" dirty="0"/>
              <a:t>)</a:t>
            </a:r>
          </a:p>
          <a:p>
            <a:pPr marL="342900" indent="-342900">
              <a:buFont typeface="Arial" panose="020B0604020202020204" pitchFamily="34" charset="0"/>
              <a:buChar char="•"/>
            </a:pPr>
            <a:endParaRPr lang="tr-TR" dirty="0"/>
          </a:p>
          <a:p>
            <a:r>
              <a:rPr lang="tr-TR" dirty="0"/>
              <a:t>Farklı niceliklerin zaman içerisindeki değişimlerini ve sıralamalarını göstermeye yönelik bir grafik türüdür</a:t>
            </a:r>
            <a:endParaRPr lang="tr-TR" dirty="0"/>
          </a:p>
          <a:p>
            <a:endParaRPr lang="tr-TR" dirty="0"/>
          </a:p>
          <a:p>
            <a:endParaRPr lang="tr-TR" dirty="0"/>
          </a:p>
          <a:p>
            <a:endParaRPr lang="tr-TR" dirty="0"/>
          </a:p>
        </p:txBody>
      </p:sp>
      <p:pic>
        <p:nvPicPr>
          <p:cNvPr id="58370" name="Picture 2" descr="https://www.edwardtufte.com/bboard/images/0003sl-1432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831" y="1046875"/>
            <a:ext cx="2874057" cy="54305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95702" y="4286249"/>
            <a:ext cx="2988129" cy="923330"/>
          </a:xfrm>
          <a:prstGeom prst="rect">
            <a:avLst/>
          </a:prstGeom>
          <a:noFill/>
        </p:spPr>
        <p:txBody>
          <a:bodyPr wrap="square" rtlCol="0">
            <a:spAutoFit/>
          </a:bodyPr>
          <a:lstStyle/>
          <a:p>
            <a:r>
              <a:rPr lang="tr-TR" dirty="0"/>
              <a:t>Örnek: </a:t>
            </a:r>
          </a:p>
          <a:p>
            <a:r>
              <a:rPr lang="tr-TR" dirty="0"/>
              <a:t>Sadece sıralamaların kaydırıldığı eğim grafiği</a:t>
            </a:r>
            <a:endParaRPr lang="tr-TR" dirty="0"/>
          </a:p>
        </p:txBody>
      </p:sp>
      <p:sp>
        <p:nvSpPr>
          <p:cNvPr id="10" name="Rectangle 9"/>
          <p:cNvSpPr/>
          <p:nvPr/>
        </p:nvSpPr>
        <p:spPr>
          <a:xfrm>
            <a:off x="1724876" y="5934400"/>
            <a:ext cx="5196815" cy="430887"/>
          </a:xfrm>
          <a:prstGeom prst="rect">
            <a:avLst/>
          </a:prstGeom>
        </p:spPr>
        <p:txBody>
          <a:bodyPr wrap="square">
            <a:spAutoFit/>
          </a:bodyPr>
          <a:lstStyle/>
          <a:p>
            <a:r>
              <a:rPr lang="tr-TR" sz="1100" dirty="0"/>
              <a:t>Kaynak: </a:t>
            </a:r>
            <a:r>
              <a:rPr lang="tr-TR" sz="1100" dirty="0">
                <a:hlinkClick r:id="rId3"/>
              </a:rPr>
              <a:t>https</a:t>
            </a:r>
            <a:r>
              <a:rPr lang="tr-TR" sz="1100" dirty="0">
                <a:hlinkClick r:id="rId3"/>
              </a:rPr>
              <a:t>://</a:t>
            </a:r>
            <a:r>
              <a:rPr lang="tr-TR" sz="1100" dirty="0">
                <a:hlinkClick r:id="rId3"/>
              </a:rPr>
              <a:t>www.edwardtufte.com/bboard/q-and-a-fetch-msg?msg_id=0003nk</a:t>
            </a:r>
            <a:r>
              <a:rPr lang="tr-TR" sz="1100" dirty="0"/>
              <a:t> </a:t>
            </a:r>
            <a:endParaRPr lang="tr-TR" dirty="0"/>
          </a:p>
        </p:txBody>
      </p:sp>
    </p:spTree>
    <p:extLst>
      <p:ext uri="{BB962C8B-B14F-4D97-AF65-F5344CB8AC3E}">
        <p14:creationId xmlns:p14="http://schemas.microsoft.com/office/powerpoint/2010/main" val="395225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81</a:t>
            </a:fld>
            <a:endParaRPr lang="en-US"/>
          </a:p>
        </p:txBody>
      </p:sp>
      <p:sp>
        <p:nvSpPr>
          <p:cNvPr id="20" name="Rectangle 4"/>
          <p:cNvSpPr txBox="1">
            <a:spLocks noChangeArrowheads="1"/>
          </p:cNvSpPr>
          <p:nvPr/>
        </p:nvSpPr>
        <p:spPr bwMode="auto">
          <a:xfrm>
            <a:off x="1858025" y="1134823"/>
            <a:ext cx="3135796"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Eğim Grafiği (</a:t>
            </a:r>
            <a:r>
              <a:rPr lang="tr-TR" i="1" u="sng" dirty="0" err="1"/>
              <a:t>Slopegraph</a:t>
            </a:r>
            <a:r>
              <a:rPr lang="tr-TR" u="sng" dirty="0"/>
              <a:t>)</a:t>
            </a:r>
          </a:p>
          <a:p>
            <a:pPr marL="342900" indent="-342900">
              <a:buFont typeface="Arial" panose="020B0604020202020204" pitchFamily="34" charset="0"/>
              <a:buChar char="•"/>
            </a:pPr>
            <a:endParaRPr lang="tr-TR" dirty="0"/>
          </a:p>
          <a:p>
            <a:r>
              <a:rPr lang="tr-TR" dirty="0"/>
              <a:t>Farklı niceliklerin zaman içerisindeki değişimlerini ve sıralamalarını göstermeye yönelik bir grafik türüdür</a:t>
            </a:r>
            <a:endParaRPr lang="tr-TR" dirty="0"/>
          </a:p>
          <a:p>
            <a:endParaRPr lang="tr-TR" dirty="0"/>
          </a:p>
          <a:p>
            <a:endParaRPr lang="tr-TR" dirty="0"/>
          </a:p>
          <a:p>
            <a:endParaRPr lang="tr-TR" dirty="0"/>
          </a:p>
        </p:txBody>
      </p:sp>
      <p:sp>
        <p:nvSpPr>
          <p:cNvPr id="9" name="TextBox 8"/>
          <p:cNvSpPr txBox="1"/>
          <p:nvPr/>
        </p:nvSpPr>
        <p:spPr>
          <a:xfrm>
            <a:off x="1977328" y="4153427"/>
            <a:ext cx="2988129" cy="1754326"/>
          </a:xfrm>
          <a:prstGeom prst="rect">
            <a:avLst/>
          </a:prstGeom>
          <a:noFill/>
        </p:spPr>
        <p:txBody>
          <a:bodyPr wrap="square" rtlCol="0">
            <a:spAutoFit/>
          </a:bodyPr>
          <a:lstStyle/>
          <a:p>
            <a:r>
              <a:rPr lang="tr-TR" dirty="0"/>
              <a:t>Örnek: </a:t>
            </a:r>
          </a:p>
          <a:p>
            <a:r>
              <a:rPr lang="tr-TR" dirty="0"/>
              <a:t>Sadece sıralamaların kaydırıldığı; ancak çok fazla zaman adımı boyunca değişimi gösteren eğim grafiği</a:t>
            </a:r>
            <a:endParaRPr lang="tr-TR" dirty="0"/>
          </a:p>
        </p:txBody>
      </p:sp>
      <p:pic>
        <p:nvPicPr>
          <p:cNvPr id="60418" name="Picture 2" descr="The Story of &#10;the Seas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7867" y="1522773"/>
            <a:ext cx="5654675" cy="45573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04657" y="6104999"/>
            <a:ext cx="6008852" cy="261610"/>
          </a:xfrm>
          <a:prstGeom prst="rect">
            <a:avLst/>
          </a:prstGeom>
        </p:spPr>
        <p:txBody>
          <a:bodyPr wrap="square">
            <a:spAutoFit/>
          </a:bodyPr>
          <a:lstStyle/>
          <a:p>
            <a:r>
              <a:rPr lang="tr-TR" sz="1100" dirty="0"/>
              <a:t>Kaynak: </a:t>
            </a:r>
            <a:r>
              <a:rPr lang="tr-TR" sz="1100" dirty="0">
                <a:hlinkClick r:id="rId3"/>
              </a:rPr>
              <a:t>https</a:t>
            </a:r>
            <a:r>
              <a:rPr lang="tr-TR" sz="1100" dirty="0">
                <a:hlinkClick r:id="rId3"/>
              </a:rPr>
              <a:t>://</a:t>
            </a:r>
            <a:r>
              <a:rPr lang="tr-TR" sz="1100" dirty="0">
                <a:hlinkClick r:id="rId3"/>
              </a:rPr>
              <a:t>www.edwardtufte.com/bboard/q-and-a-fetch-msg?msg_id=0003nk</a:t>
            </a:r>
            <a:r>
              <a:rPr lang="tr-TR" sz="1100" dirty="0"/>
              <a:t> </a:t>
            </a:r>
            <a:endParaRPr lang="tr-TR" dirty="0"/>
          </a:p>
        </p:txBody>
      </p:sp>
    </p:spTree>
    <p:extLst>
      <p:ext uri="{BB962C8B-B14F-4D97-AF65-F5344CB8AC3E}">
        <p14:creationId xmlns:p14="http://schemas.microsoft.com/office/powerpoint/2010/main" val="2390220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82</a:t>
            </a:fld>
            <a:endParaRPr lang="en-US"/>
          </a:p>
        </p:txBody>
      </p:sp>
      <p:sp>
        <p:nvSpPr>
          <p:cNvPr id="20" name="Rectangle 4"/>
          <p:cNvSpPr txBox="1">
            <a:spLocks noChangeArrowheads="1"/>
          </p:cNvSpPr>
          <p:nvPr/>
        </p:nvSpPr>
        <p:spPr bwMode="auto">
          <a:xfrm>
            <a:off x="1977328" y="2143124"/>
            <a:ext cx="260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Bisiklet Tekeri Diyagramı (</a:t>
            </a:r>
            <a:r>
              <a:rPr lang="tr-TR" i="1" u="sng" dirty="0" err="1"/>
              <a:t>Chord</a:t>
            </a:r>
            <a:r>
              <a:rPr lang="tr-TR" i="1" u="sng" dirty="0"/>
              <a:t> </a:t>
            </a:r>
            <a:r>
              <a:rPr lang="tr-TR" i="1" u="sng" dirty="0" err="1"/>
              <a:t>Diagram</a:t>
            </a:r>
            <a:r>
              <a:rPr lang="tr-TR" u="sng" dirty="0"/>
              <a:t>)</a:t>
            </a:r>
          </a:p>
          <a:p>
            <a:pPr marL="342900" indent="-342900">
              <a:buFont typeface="Arial" panose="020B0604020202020204" pitchFamily="34" charset="0"/>
              <a:buChar char="•"/>
            </a:pPr>
            <a:endParaRPr lang="tr-TR" dirty="0"/>
          </a:p>
          <a:p>
            <a:r>
              <a:rPr lang="tr-TR" dirty="0"/>
              <a:t>Aynı anda iki kümeye dahil olabilen varlıkları göstermeye yönelik grafik türüdür</a:t>
            </a:r>
          </a:p>
          <a:p>
            <a:endParaRPr lang="tr-TR" dirty="0"/>
          </a:p>
          <a:p>
            <a:endParaRPr lang="tr-TR" dirty="0">
              <a:solidFill>
                <a:srgbClr val="0070C0"/>
              </a:solidFill>
            </a:endParaRPr>
          </a:p>
          <a:p>
            <a:r>
              <a:rPr lang="tr-TR" dirty="0">
                <a:solidFill>
                  <a:srgbClr val="0070C0"/>
                </a:solidFill>
              </a:rPr>
              <a:t>İnteraktif kullanım için daha elverişlidir</a:t>
            </a:r>
          </a:p>
          <a:p>
            <a:endParaRPr lang="tr-TR" dirty="0"/>
          </a:p>
        </p:txBody>
      </p:sp>
      <p:pic>
        <p:nvPicPr>
          <p:cNvPr id="8" name="Picture 2" descr="https://datacrayon.com/shop/wp-content/uploads/2020/01/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8508" y="1164069"/>
            <a:ext cx="5001187" cy="500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35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2" descr="https://datacrayon.com/shop/wp-content/uploads/2020/07/chord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8851" y="1064410"/>
            <a:ext cx="5306251" cy="5313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83</a:t>
            </a:fld>
            <a:endParaRPr lang="en-US"/>
          </a:p>
        </p:txBody>
      </p:sp>
      <p:sp>
        <p:nvSpPr>
          <p:cNvPr id="20" name="Rectangle 4"/>
          <p:cNvSpPr txBox="1">
            <a:spLocks noChangeArrowheads="1"/>
          </p:cNvSpPr>
          <p:nvPr/>
        </p:nvSpPr>
        <p:spPr bwMode="auto">
          <a:xfrm>
            <a:off x="1977328" y="2143124"/>
            <a:ext cx="260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Bisiklet Tekeri Diyagramı (</a:t>
            </a:r>
            <a:r>
              <a:rPr lang="tr-TR" i="1" u="sng" dirty="0" err="1"/>
              <a:t>Chord</a:t>
            </a:r>
            <a:r>
              <a:rPr lang="tr-TR" i="1" u="sng" dirty="0"/>
              <a:t> </a:t>
            </a:r>
            <a:r>
              <a:rPr lang="tr-TR" i="1" u="sng" dirty="0" err="1"/>
              <a:t>Diagram</a:t>
            </a:r>
            <a:r>
              <a:rPr lang="tr-TR" u="sng" dirty="0"/>
              <a:t>)</a:t>
            </a:r>
          </a:p>
          <a:p>
            <a:pPr marL="342900" indent="-342900">
              <a:buFont typeface="Arial" panose="020B0604020202020204" pitchFamily="34" charset="0"/>
              <a:buChar char="•"/>
            </a:pPr>
            <a:endParaRPr lang="tr-TR" dirty="0"/>
          </a:p>
          <a:p>
            <a:r>
              <a:rPr lang="tr-TR" dirty="0"/>
              <a:t>İki farklı kümenin elemanları arasındaki bağıntıları / bağlantıları / ilişkileri göstermek için de kullanılabilir</a:t>
            </a:r>
          </a:p>
          <a:p>
            <a:endParaRPr lang="tr-TR" dirty="0"/>
          </a:p>
          <a:p>
            <a:endParaRPr lang="tr-TR" dirty="0">
              <a:solidFill>
                <a:srgbClr val="0070C0"/>
              </a:solidFill>
            </a:endParaRPr>
          </a:p>
          <a:p>
            <a:r>
              <a:rPr lang="tr-TR" dirty="0">
                <a:solidFill>
                  <a:srgbClr val="0070C0"/>
                </a:solidFill>
              </a:rPr>
              <a:t>İnteraktif kullanım için daha elverişlidir</a:t>
            </a:r>
          </a:p>
          <a:p>
            <a:endParaRPr lang="tr-TR" dirty="0"/>
          </a:p>
        </p:txBody>
      </p:sp>
    </p:spTree>
    <p:extLst>
      <p:ext uri="{BB962C8B-B14F-4D97-AF65-F5344CB8AC3E}">
        <p14:creationId xmlns:p14="http://schemas.microsoft.com/office/powerpoint/2010/main" val="4276890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84</a:t>
            </a:fld>
            <a:endParaRPr lang="en-US"/>
          </a:p>
        </p:txBody>
      </p:sp>
      <p:sp>
        <p:nvSpPr>
          <p:cNvPr id="20" name="Rectangle 4"/>
          <p:cNvSpPr txBox="1">
            <a:spLocks noChangeArrowheads="1"/>
          </p:cNvSpPr>
          <p:nvPr/>
        </p:nvSpPr>
        <p:spPr bwMode="auto">
          <a:xfrm>
            <a:off x="1724236" y="1000124"/>
            <a:ext cx="2289872"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Alüvyal</a:t>
            </a:r>
            <a:r>
              <a:rPr lang="tr-TR" u="sng" dirty="0"/>
              <a:t> Diyagram  (</a:t>
            </a:r>
            <a:r>
              <a:rPr lang="tr-TR" i="1" u="sng" dirty="0" err="1"/>
              <a:t>Aluvial</a:t>
            </a:r>
            <a:r>
              <a:rPr lang="tr-TR" i="1" u="sng" dirty="0"/>
              <a:t> </a:t>
            </a:r>
            <a:r>
              <a:rPr lang="tr-TR" i="1" u="sng" dirty="0" err="1"/>
              <a:t>Diagram</a:t>
            </a:r>
            <a:r>
              <a:rPr lang="tr-TR" u="sng" dirty="0"/>
              <a:t>) veya </a:t>
            </a:r>
            <a:r>
              <a:rPr lang="tr-TR" u="sng" dirty="0" err="1"/>
              <a:t>Sankey</a:t>
            </a:r>
            <a:r>
              <a:rPr lang="tr-TR" u="sng" dirty="0"/>
              <a:t> Diyagramı (</a:t>
            </a:r>
            <a:r>
              <a:rPr lang="tr-TR" i="1" u="sng" dirty="0" err="1"/>
              <a:t>Sankey</a:t>
            </a:r>
            <a:r>
              <a:rPr lang="tr-TR" i="1" u="sng" dirty="0"/>
              <a:t> </a:t>
            </a:r>
            <a:r>
              <a:rPr lang="tr-TR" i="1" u="sng" dirty="0" err="1"/>
              <a:t>Diagram</a:t>
            </a:r>
            <a:r>
              <a:rPr lang="tr-TR" u="sng" dirty="0"/>
              <a:t>)</a:t>
            </a:r>
          </a:p>
          <a:p>
            <a:pPr marL="342900" indent="-342900">
              <a:buFont typeface="Arial" panose="020B0604020202020204" pitchFamily="34" charset="0"/>
              <a:buChar char="•"/>
            </a:pPr>
            <a:endParaRPr lang="tr-TR" dirty="0"/>
          </a:p>
          <a:p>
            <a:r>
              <a:rPr lang="tr-TR" dirty="0"/>
              <a:t>Bir nesnenin geçirdiği farklı aşamaları; veya ait olduğu farklı kümeler arasındaki bağıntıları / bağlantıları / ilişkileri görselleştirmek amacıyla kullanılan bir grafik türüdür</a:t>
            </a:r>
          </a:p>
          <a:p>
            <a:endParaRPr lang="tr-TR" dirty="0"/>
          </a:p>
          <a:p>
            <a:r>
              <a:rPr lang="tr-TR" dirty="0">
                <a:solidFill>
                  <a:srgbClr val="0070C0"/>
                </a:solidFill>
              </a:rPr>
              <a:t>İnteraktif </a:t>
            </a:r>
            <a:r>
              <a:rPr lang="tr-TR" dirty="0">
                <a:solidFill>
                  <a:srgbClr val="0070C0"/>
                </a:solidFill>
              </a:rPr>
              <a:t>kullanım için daha elverişlidir</a:t>
            </a:r>
          </a:p>
          <a:p>
            <a:endParaRPr lang="tr-TR" dirty="0"/>
          </a:p>
          <a:p>
            <a:endParaRPr lang="tr-TR" dirty="0"/>
          </a:p>
        </p:txBody>
      </p:sp>
      <p:pic>
        <p:nvPicPr>
          <p:cNvPr id="10" name="Picture 9"/>
          <p:cNvPicPr>
            <a:picLocks noChangeAspect="1"/>
          </p:cNvPicPr>
          <p:nvPr/>
        </p:nvPicPr>
        <p:blipFill>
          <a:blip r:embed="rId2"/>
          <a:stretch>
            <a:fillRect/>
          </a:stretch>
        </p:blipFill>
        <p:spPr>
          <a:xfrm>
            <a:off x="3997097" y="1104682"/>
            <a:ext cx="6450466" cy="5172738"/>
          </a:xfrm>
          <a:prstGeom prst="rect">
            <a:avLst/>
          </a:prstGeom>
        </p:spPr>
      </p:pic>
      <p:sp>
        <p:nvSpPr>
          <p:cNvPr id="11" name="TextBox 10"/>
          <p:cNvSpPr txBox="1"/>
          <p:nvPr/>
        </p:nvSpPr>
        <p:spPr>
          <a:xfrm>
            <a:off x="4030439" y="1698170"/>
            <a:ext cx="1007007" cy="276999"/>
          </a:xfrm>
          <a:prstGeom prst="rect">
            <a:avLst/>
          </a:prstGeom>
          <a:noFill/>
        </p:spPr>
        <p:txBody>
          <a:bodyPr wrap="none" rtlCol="0">
            <a:spAutoFit/>
          </a:bodyPr>
          <a:lstStyle/>
          <a:p>
            <a:r>
              <a:rPr lang="tr-TR" sz="1200" dirty="0">
                <a:solidFill>
                  <a:schemeClr val="bg1"/>
                </a:solidFill>
              </a:rPr>
              <a:t>Mühendislik</a:t>
            </a:r>
            <a:endParaRPr lang="tr-TR" sz="1600" dirty="0">
              <a:solidFill>
                <a:schemeClr val="bg1"/>
              </a:solidFill>
            </a:endParaRPr>
          </a:p>
        </p:txBody>
      </p:sp>
      <p:sp>
        <p:nvSpPr>
          <p:cNvPr id="12" name="TextBox 11"/>
          <p:cNvSpPr txBox="1"/>
          <p:nvPr/>
        </p:nvSpPr>
        <p:spPr>
          <a:xfrm>
            <a:off x="4211966" y="3135173"/>
            <a:ext cx="686406" cy="461665"/>
          </a:xfrm>
          <a:prstGeom prst="rect">
            <a:avLst/>
          </a:prstGeom>
          <a:noFill/>
        </p:spPr>
        <p:txBody>
          <a:bodyPr wrap="none" rtlCol="0">
            <a:spAutoFit/>
          </a:bodyPr>
          <a:lstStyle/>
          <a:p>
            <a:pPr algn="ctr"/>
            <a:r>
              <a:rPr lang="tr-TR" sz="1200" dirty="0"/>
              <a:t>Temel </a:t>
            </a:r>
          </a:p>
          <a:p>
            <a:pPr algn="ctr"/>
            <a:r>
              <a:rPr lang="tr-TR" sz="1200" dirty="0"/>
              <a:t>Bilimler</a:t>
            </a:r>
            <a:endParaRPr lang="tr-TR" sz="1600" dirty="0"/>
          </a:p>
        </p:txBody>
      </p:sp>
      <p:sp>
        <p:nvSpPr>
          <p:cNvPr id="13" name="TextBox 12"/>
          <p:cNvSpPr txBox="1"/>
          <p:nvPr/>
        </p:nvSpPr>
        <p:spPr>
          <a:xfrm>
            <a:off x="4068882" y="4667247"/>
            <a:ext cx="972574" cy="646331"/>
          </a:xfrm>
          <a:prstGeom prst="rect">
            <a:avLst/>
          </a:prstGeom>
          <a:noFill/>
        </p:spPr>
        <p:txBody>
          <a:bodyPr wrap="square" rtlCol="0">
            <a:spAutoFit/>
          </a:bodyPr>
          <a:lstStyle/>
          <a:p>
            <a:pPr algn="ctr"/>
            <a:r>
              <a:rPr lang="tr-TR" sz="1200" dirty="0">
                <a:solidFill>
                  <a:schemeClr val="bg1"/>
                </a:solidFill>
              </a:rPr>
              <a:t>İktisadi ve İdari Bilimler</a:t>
            </a:r>
            <a:endParaRPr lang="tr-TR" sz="1600" dirty="0">
              <a:solidFill>
                <a:schemeClr val="bg1"/>
              </a:solidFill>
            </a:endParaRPr>
          </a:p>
        </p:txBody>
      </p:sp>
      <p:sp>
        <p:nvSpPr>
          <p:cNvPr id="14" name="TextBox 13"/>
          <p:cNvSpPr txBox="1"/>
          <p:nvPr/>
        </p:nvSpPr>
        <p:spPr>
          <a:xfrm>
            <a:off x="9614224" y="1433740"/>
            <a:ext cx="583814" cy="276999"/>
          </a:xfrm>
          <a:prstGeom prst="rect">
            <a:avLst/>
          </a:prstGeom>
          <a:noFill/>
        </p:spPr>
        <p:txBody>
          <a:bodyPr wrap="none" rtlCol="0">
            <a:spAutoFit/>
          </a:bodyPr>
          <a:lstStyle/>
          <a:p>
            <a:pPr algn="ctr"/>
            <a:r>
              <a:rPr lang="tr-TR" sz="1200" dirty="0"/>
              <a:t>Ar-Ge</a:t>
            </a:r>
            <a:endParaRPr lang="tr-TR" sz="1600" dirty="0"/>
          </a:p>
        </p:txBody>
      </p:sp>
      <p:sp>
        <p:nvSpPr>
          <p:cNvPr id="15" name="TextBox 14"/>
          <p:cNvSpPr txBox="1"/>
          <p:nvPr/>
        </p:nvSpPr>
        <p:spPr>
          <a:xfrm>
            <a:off x="9583993" y="5110351"/>
            <a:ext cx="644279" cy="276999"/>
          </a:xfrm>
          <a:prstGeom prst="rect">
            <a:avLst/>
          </a:prstGeom>
          <a:noFill/>
        </p:spPr>
        <p:txBody>
          <a:bodyPr wrap="none" rtlCol="0">
            <a:spAutoFit/>
          </a:bodyPr>
          <a:lstStyle/>
          <a:p>
            <a:pPr algn="ctr"/>
            <a:r>
              <a:rPr lang="tr-TR" sz="1200" dirty="0"/>
              <a:t>Üretim</a:t>
            </a:r>
            <a:endParaRPr lang="tr-TR" sz="1600" dirty="0"/>
          </a:p>
        </p:txBody>
      </p:sp>
      <p:sp>
        <p:nvSpPr>
          <p:cNvPr id="16" name="TextBox 15"/>
          <p:cNvSpPr txBox="1"/>
          <p:nvPr/>
        </p:nvSpPr>
        <p:spPr>
          <a:xfrm>
            <a:off x="9458883" y="3935023"/>
            <a:ext cx="910827" cy="276999"/>
          </a:xfrm>
          <a:prstGeom prst="rect">
            <a:avLst/>
          </a:prstGeom>
          <a:noFill/>
        </p:spPr>
        <p:txBody>
          <a:bodyPr wrap="none" rtlCol="0">
            <a:spAutoFit/>
          </a:bodyPr>
          <a:lstStyle/>
          <a:p>
            <a:pPr algn="ctr"/>
            <a:r>
              <a:rPr lang="tr-TR" sz="1200" dirty="0"/>
              <a:t>Satın Alma</a:t>
            </a:r>
            <a:endParaRPr lang="tr-TR" sz="1600" dirty="0"/>
          </a:p>
        </p:txBody>
      </p:sp>
      <p:sp>
        <p:nvSpPr>
          <p:cNvPr id="17" name="TextBox 16"/>
          <p:cNvSpPr txBox="1"/>
          <p:nvPr/>
        </p:nvSpPr>
        <p:spPr>
          <a:xfrm>
            <a:off x="9641910" y="2726581"/>
            <a:ext cx="558551" cy="276999"/>
          </a:xfrm>
          <a:prstGeom prst="rect">
            <a:avLst/>
          </a:prstGeom>
          <a:noFill/>
        </p:spPr>
        <p:txBody>
          <a:bodyPr wrap="none" rtlCol="0">
            <a:spAutoFit/>
          </a:bodyPr>
          <a:lstStyle/>
          <a:p>
            <a:pPr algn="ctr"/>
            <a:r>
              <a:rPr lang="tr-TR" sz="1200" dirty="0"/>
              <a:t>Kalite</a:t>
            </a:r>
            <a:endParaRPr lang="tr-TR" sz="1600" dirty="0"/>
          </a:p>
        </p:txBody>
      </p:sp>
    </p:spTree>
    <p:extLst>
      <p:ext uri="{BB962C8B-B14F-4D97-AF65-F5344CB8AC3E}">
        <p14:creationId xmlns:p14="http://schemas.microsoft.com/office/powerpoint/2010/main" val="3693428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268880" y="1359352"/>
            <a:ext cx="7909646" cy="4757682"/>
          </a:xfrm>
          <a:prstGeom prst="rect">
            <a:avLst/>
          </a:prstGeom>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85</a:t>
            </a:fld>
            <a:endParaRPr lang="en-US"/>
          </a:p>
        </p:txBody>
      </p:sp>
      <p:sp>
        <p:nvSpPr>
          <p:cNvPr id="20" name="Rectangle 4"/>
          <p:cNvSpPr txBox="1">
            <a:spLocks noChangeArrowheads="1"/>
          </p:cNvSpPr>
          <p:nvPr/>
        </p:nvSpPr>
        <p:spPr bwMode="auto">
          <a:xfrm>
            <a:off x="1732401" y="1046876"/>
            <a:ext cx="9311157"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Alüvyal</a:t>
            </a:r>
            <a:r>
              <a:rPr lang="tr-TR" u="sng" dirty="0"/>
              <a:t> Diyagram  (</a:t>
            </a:r>
            <a:r>
              <a:rPr lang="tr-TR" i="1" u="sng" dirty="0" err="1"/>
              <a:t>Aluvial</a:t>
            </a:r>
            <a:r>
              <a:rPr lang="tr-TR" i="1" u="sng" dirty="0"/>
              <a:t> </a:t>
            </a:r>
            <a:r>
              <a:rPr lang="tr-TR" i="1" u="sng" dirty="0" err="1"/>
              <a:t>Diagram</a:t>
            </a:r>
            <a:r>
              <a:rPr lang="tr-TR" u="sng" dirty="0"/>
              <a:t>) veya </a:t>
            </a:r>
            <a:r>
              <a:rPr lang="tr-TR" u="sng" dirty="0" err="1"/>
              <a:t>Sankey</a:t>
            </a:r>
            <a:r>
              <a:rPr lang="tr-TR" u="sng" dirty="0"/>
              <a:t> Diyagramı (</a:t>
            </a:r>
            <a:r>
              <a:rPr lang="tr-TR" i="1" u="sng" dirty="0" err="1"/>
              <a:t>Sankey</a:t>
            </a:r>
            <a:r>
              <a:rPr lang="tr-TR" i="1" u="sng" dirty="0"/>
              <a:t> </a:t>
            </a:r>
            <a:r>
              <a:rPr lang="tr-TR" i="1" u="sng" dirty="0" err="1"/>
              <a:t>Diagram</a:t>
            </a:r>
            <a:r>
              <a:rPr lang="tr-TR" u="sng" dirty="0"/>
              <a:t>)</a:t>
            </a:r>
          </a:p>
          <a:p>
            <a:endParaRPr lang="tr-TR" dirty="0"/>
          </a:p>
        </p:txBody>
      </p:sp>
      <p:sp>
        <p:nvSpPr>
          <p:cNvPr id="3" name="Rectangle 2"/>
          <p:cNvSpPr/>
          <p:nvPr/>
        </p:nvSpPr>
        <p:spPr>
          <a:xfrm>
            <a:off x="1732401" y="6048579"/>
            <a:ext cx="6595075" cy="307777"/>
          </a:xfrm>
          <a:prstGeom prst="rect">
            <a:avLst/>
          </a:prstGeom>
        </p:spPr>
        <p:txBody>
          <a:bodyPr wrap="none">
            <a:spAutoFit/>
          </a:bodyPr>
          <a:lstStyle/>
          <a:p>
            <a:r>
              <a:rPr lang="tr-TR" sz="1400" dirty="0" err="1"/>
              <a:t>Sankey</a:t>
            </a:r>
            <a:r>
              <a:rPr lang="tr-TR" sz="1400" dirty="0"/>
              <a:t> Diyagramı çizmek için çevrim içi bir uygulama: </a:t>
            </a:r>
            <a:r>
              <a:rPr lang="tr-TR" sz="1400" dirty="0">
                <a:hlinkClick r:id="rId3"/>
              </a:rPr>
              <a:t>https</a:t>
            </a:r>
            <a:r>
              <a:rPr lang="tr-TR" sz="1400" dirty="0">
                <a:hlinkClick r:id="rId3"/>
              </a:rPr>
              <a:t>://sankey.csaladen.es</a:t>
            </a:r>
            <a:r>
              <a:rPr lang="tr-TR" sz="1400" dirty="0">
                <a:hlinkClick r:id="rId3"/>
              </a:rPr>
              <a:t>/</a:t>
            </a:r>
            <a:r>
              <a:rPr lang="tr-TR" sz="1400" dirty="0"/>
              <a:t> </a:t>
            </a:r>
            <a:endParaRPr lang="tr-TR" sz="1400" dirty="0"/>
          </a:p>
        </p:txBody>
      </p:sp>
    </p:spTree>
    <p:extLst>
      <p:ext uri="{BB962C8B-B14F-4D97-AF65-F5344CB8AC3E}">
        <p14:creationId xmlns:p14="http://schemas.microsoft.com/office/powerpoint/2010/main" val="2299079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86</a:t>
            </a:fld>
            <a:endParaRPr lang="en-US"/>
          </a:p>
        </p:txBody>
      </p:sp>
      <p:sp>
        <p:nvSpPr>
          <p:cNvPr id="20" name="Rectangle 4"/>
          <p:cNvSpPr txBox="1">
            <a:spLocks noChangeArrowheads="1"/>
          </p:cNvSpPr>
          <p:nvPr/>
        </p:nvSpPr>
        <p:spPr bwMode="auto">
          <a:xfrm>
            <a:off x="1732401" y="1683690"/>
            <a:ext cx="281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Çağlayan Diyagramı (</a:t>
            </a:r>
            <a:r>
              <a:rPr lang="tr-TR" i="1" u="sng" dirty="0" err="1"/>
              <a:t>Waterfall</a:t>
            </a:r>
            <a:r>
              <a:rPr lang="tr-TR" i="1" u="sng" dirty="0"/>
              <a:t> </a:t>
            </a:r>
            <a:r>
              <a:rPr lang="tr-TR" i="1" u="sng" dirty="0" err="1"/>
              <a:t>Diagram</a:t>
            </a:r>
            <a:r>
              <a:rPr lang="tr-TR" u="sng" dirty="0"/>
              <a:t>)</a:t>
            </a:r>
          </a:p>
          <a:p>
            <a:endParaRPr lang="tr-TR" dirty="0"/>
          </a:p>
          <a:p>
            <a:r>
              <a:rPr lang="tr-TR" dirty="0"/>
              <a:t>Pozitif ve negatif değerler alabilen ve kümülatif (birikimli) etkileri olan değişkenlerin görselleştirilmesine yönelik bir grafik türüdür</a:t>
            </a:r>
          </a:p>
          <a:p>
            <a:endParaRPr lang="tr-TR" dirty="0"/>
          </a:p>
          <a:p>
            <a:r>
              <a:rPr lang="tr-TR" dirty="0"/>
              <a:t>Gelir-gidere dayalı nakit akışı gibi verilerin görselleştirilmesi için çok uygundur</a:t>
            </a:r>
            <a:endParaRPr lang="tr-TR" dirty="0"/>
          </a:p>
        </p:txBody>
      </p:sp>
      <mc:AlternateContent xmlns:mc="http://schemas.openxmlformats.org/markup-compatibility/2006">
        <mc:Choice xmlns:cx1="http://schemas.microsoft.com/office/drawing/2015/9/8/chartex" Requires="cx1">
          <p:graphicFrame>
            <p:nvGraphicFramePr>
              <p:cNvPr id="23" name="Chart 22"/>
              <p:cNvGraphicFramePr/>
              <p:nvPr>
                <p:extLst>
                  <p:ext uri="{D42A27DB-BD31-4B8C-83A1-F6EECF244321}">
                    <p14:modId xmlns:p14="http://schemas.microsoft.com/office/powerpoint/2010/main" val="2453471215"/>
                  </p:ext>
                </p:extLst>
              </p:nvPr>
            </p:nvGraphicFramePr>
            <p:xfrm>
              <a:off x="4610100" y="1461409"/>
              <a:ext cx="5821248" cy="3927021"/>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23" name="Chart 22"/>
              <p:cNvPicPr>
                <a:picLocks noGrp="1" noRot="1" noChangeAspect="1" noMove="1" noResize="1" noEditPoints="1" noAdjustHandles="1" noChangeArrowheads="1" noChangeShapeType="1"/>
              </p:cNvPicPr>
              <p:nvPr/>
            </p:nvPicPr>
            <p:blipFill>
              <a:blip r:embed="rId3"/>
              <a:stretch>
                <a:fillRect/>
              </a:stretch>
            </p:blipFill>
            <p:spPr>
              <a:xfrm>
                <a:off x="4610100" y="1461409"/>
                <a:ext cx="5821248" cy="3927021"/>
              </a:xfrm>
              <a:prstGeom prst="rect">
                <a:avLst/>
              </a:prstGeom>
            </p:spPr>
          </p:pic>
        </mc:Fallback>
      </mc:AlternateContent>
    </p:spTree>
    <p:extLst>
      <p:ext uri="{BB962C8B-B14F-4D97-AF65-F5344CB8AC3E}">
        <p14:creationId xmlns:p14="http://schemas.microsoft.com/office/powerpoint/2010/main" val="2415525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87</a:t>
            </a:fld>
            <a:endParaRPr lang="en-US"/>
          </a:p>
        </p:txBody>
      </p:sp>
      <p:sp>
        <p:nvSpPr>
          <p:cNvPr id="20" name="Rectangle 4"/>
          <p:cNvSpPr txBox="1">
            <a:spLocks noChangeArrowheads="1"/>
          </p:cNvSpPr>
          <p:nvPr/>
        </p:nvSpPr>
        <p:spPr bwMode="auto">
          <a:xfrm>
            <a:off x="1732401" y="1046876"/>
            <a:ext cx="281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Radar </a:t>
            </a:r>
            <a:r>
              <a:rPr lang="tr-TR" u="sng" dirty="0"/>
              <a:t>Grafiği (</a:t>
            </a:r>
            <a:r>
              <a:rPr lang="tr-TR" i="1" u="sng" dirty="0"/>
              <a:t>Radar </a:t>
            </a:r>
            <a:r>
              <a:rPr lang="tr-TR" i="1" u="sng" dirty="0" err="1"/>
              <a:t>Plot</a:t>
            </a:r>
            <a:r>
              <a:rPr lang="tr-TR" u="sng" dirty="0"/>
              <a:t>) </a:t>
            </a:r>
            <a:r>
              <a:rPr lang="tr-TR" u="sng" dirty="0"/>
              <a:t>veya Örümcek Ağı Diyagramı (</a:t>
            </a:r>
            <a:r>
              <a:rPr lang="tr-TR" i="1" u="sng" dirty="0" err="1"/>
              <a:t>Spider</a:t>
            </a:r>
            <a:r>
              <a:rPr lang="tr-TR" i="1" u="sng" dirty="0"/>
              <a:t> Web </a:t>
            </a:r>
            <a:r>
              <a:rPr lang="tr-TR" i="1" u="sng" dirty="0" err="1"/>
              <a:t>Diagram</a:t>
            </a:r>
            <a:r>
              <a:rPr lang="tr-TR" u="sng" dirty="0"/>
              <a:t>)</a:t>
            </a:r>
          </a:p>
          <a:p>
            <a:endParaRPr lang="tr-TR" dirty="0"/>
          </a:p>
          <a:p>
            <a:r>
              <a:rPr lang="tr-TR" dirty="0"/>
              <a:t>Çok niteliği olan bir nesnenin tüm niteliklerinin çok boyutlu olarak görselleştirilmesine yönelik bir grafik türüdür</a:t>
            </a:r>
            <a:endParaRPr lang="tr-TR" dirty="0"/>
          </a:p>
        </p:txBody>
      </p:sp>
      <p:pic>
        <p:nvPicPr>
          <p:cNvPr id="9" name="Picture 8"/>
          <p:cNvPicPr>
            <a:picLocks noChangeAspect="1"/>
          </p:cNvPicPr>
          <p:nvPr/>
        </p:nvPicPr>
        <p:blipFill>
          <a:blip r:embed="rId2"/>
          <a:stretch>
            <a:fillRect/>
          </a:stretch>
        </p:blipFill>
        <p:spPr>
          <a:xfrm>
            <a:off x="5635397" y="2000996"/>
            <a:ext cx="4167188" cy="3886884"/>
          </a:xfrm>
          <a:prstGeom prst="rect">
            <a:avLst/>
          </a:prstGeom>
        </p:spPr>
      </p:pic>
      <p:sp>
        <p:nvSpPr>
          <p:cNvPr id="10" name="TextBox 9"/>
          <p:cNvSpPr txBox="1"/>
          <p:nvPr/>
        </p:nvSpPr>
        <p:spPr>
          <a:xfrm>
            <a:off x="5748203" y="1751989"/>
            <a:ext cx="943790" cy="584775"/>
          </a:xfrm>
          <a:prstGeom prst="rect">
            <a:avLst/>
          </a:prstGeom>
          <a:noFill/>
        </p:spPr>
        <p:txBody>
          <a:bodyPr wrap="square" rtlCol="0">
            <a:spAutoFit/>
          </a:bodyPr>
          <a:lstStyle/>
          <a:p>
            <a:r>
              <a:rPr lang="tr-TR" sz="1600" dirty="0"/>
              <a:t>İletişim Becerisi</a:t>
            </a:r>
            <a:endParaRPr lang="tr-TR" sz="1600" dirty="0"/>
          </a:p>
        </p:txBody>
      </p:sp>
      <p:sp>
        <p:nvSpPr>
          <p:cNvPr id="11" name="TextBox 10"/>
          <p:cNvSpPr txBox="1"/>
          <p:nvPr/>
        </p:nvSpPr>
        <p:spPr>
          <a:xfrm>
            <a:off x="7303499" y="1085016"/>
            <a:ext cx="1094830" cy="830997"/>
          </a:xfrm>
          <a:prstGeom prst="rect">
            <a:avLst/>
          </a:prstGeom>
          <a:noFill/>
        </p:spPr>
        <p:txBody>
          <a:bodyPr wrap="square" rtlCol="0">
            <a:spAutoFit/>
          </a:bodyPr>
          <a:lstStyle/>
          <a:p>
            <a:r>
              <a:rPr lang="tr-TR" sz="1600" dirty="0"/>
              <a:t>Problem Çözme Becerisi</a:t>
            </a:r>
            <a:endParaRPr lang="tr-TR" sz="1600" dirty="0"/>
          </a:p>
        </p:txBody>
      </p:sp>
      <p:sp>
        <p:nvSpPr>
          <p:cNvPr id="12" name="TextBox 11"/>
          <p:cNvSpPr txBox="1"/>
          <p:nvPr/>
        </p:nvSpPr>
        <p:spPr>
          <a:xfrm>
            <a:off x="8553042" y="1985039"/>
            <a:ext cx="1094830" cy="338554"/>
          </a:xfrm>
          <a:prstGeom prst="rect">
            <a:avLst/>
          </a:prstGeom>
          <a:noFill/>
        </p:spPr>
        <p:txBody>
          <a:bodyPr wrap="square" rtlCol="0">
            <a:spAutoFit/>
          </a:bodyPr>
          <a:lstStyle/>
          <a:p>
            <a:r>
              <a:rPr lang="tr-TR" sz="1600" dirty="0"/>
              <a:t>Empati</a:t>
            </a:r>
            <a:endParaRPr lang="tr-TR" sz="1600" dirty="0"/>
          </a:p>
        </p:txBody>
      </p:sp>
      <p:sp>
        <p:nvSpPr>
          <p:cNvPr id="13" name="TextBox 12"/>
          <p:cNvSpPr txBox="1"/>
          <p:nvPr/>
        </p:nvSpPr>
        <p:spPr>
          <a:xfrm>
            <a:off x="9464721" y="2818825"/>
            <a:ext cx="1094830" cy="338554"/>
          </a:xfrm>
          <a:prstGeom prst="rect">
            <a:avLst/>
          </a:prstGeom>
          <a:noFill/>
        </p:spPr>
        <p:txBody>
          <a:bodyPr wrap="square" rtlCol="0">
            <a:spAutoFit/>
          </a:bodyPr>
          <a:lstStyle/>
          <a:p>
            <a:r>
              <a:rPr lang="tr-TR" sz="1600" dirty="0"/>
              <a:t>Sağduyu</a:t>
            </a:r>
            <a:endParaRPr lang="tr-TR" sz="1600" dirty="0"/>
          </a:p>
        </p:txBody>
      </p:sp>
      <p:sp>
        <p:nvSpPr>
          <p:cNvPr id="14" name="TextBox 13"/>
          <p:cNvSpPr txBox="1"/>
          <p:nvPr/>
        </p:nvSpPr>
        <p:spPr>
          <a:xfrm>
            <a:off x="9633653" y="4101108"/>
            <a:ext cx="1094830" cy="338554"/>
          </a:xfrm>
          <a:prstGeom prst="rect">
            <a:avLst/>
          </a:prstGeom>
          <a:noFill/>
        </p:spPr>
        <p:txBody>
          <a:bodyPr wrap="square" rtlCol="0">
            <a:spAutoFit/>
          </a:bodyPr>
          <a:lstStyle/>
          <a:p>
            <a:r>
              <a:rPr lang="tr-TR" sz="1600" dirty="0"/>
              <a:t>Özgüven</a:t>
            </a:r>
            <a:endParaRPr lang="tr-TR" sz="1600" dirty="0"/>
          </a:p>
        </p:txBody>
      </p:sp>
      <p:sp>
        <p:nvSpPr>
          <p:cNvPr id="15" name="TextBox 14"/>
          <p:cNvSpPr txBox="1"/>
          <p:nvPr/>
        </p:nvSpPr>
        <p:spPr>
          <a:xfrm>
            <a:off x="9162540" y="5125250"/>
            <a:ext cx="1094830" cy="584775"/>
          </a:xfrm>
          <a:prstGeom prst="rect">
            <a:avLst/>
          </a:prstGeom>
          <a:noFill/>
        </p:spPr>
        <p:txBody>
          <a:bodyPr wrap="square" rtlCol="0">
            <a:spAutoFit/>
          </a:bodyPr>
          <a:lstStyle/>
          <a:p>
            <a:r>
              <a:rPr lang="tr-TR" sz="1600" dirty="0"/>
              <a:t>Uzlaşma Becerisi</a:t>
            </a:r>
            <a:endParaRPr lang="tr-TR" sz="1600" dirty="0"/>
          </a:p>
        </p:txBody>
      </p:sp>
      <p:sp>
        <p:nvSpPr>
          <p:cNvPr id="16" name="TextBox 15"/>
          <p:cNvSpPr txBox="1"/>
          <p:nvPr/>
        </p:nvSpPr>
        <p:spPr>
          <a:xfrm>
            <a:off x="8229090" y="5716979"/>
            <a:ext cx="1094830" cy="584775"/>
          </a:xfrm>
          <a:prstGeom prst="rect">
            <a:avLst/>
          </a:prstGeom>
          <a:noFill/>
        </p:spPr>
        <p:txBody>
          <a:bodyPr wrap="square" rtlCol="0">
            <a:spAutoFit/>
          </a:bodyPr>
          <a:lstStyle/>
          <a:p>
            <a:r>
              <a:rPr lang="tr-TR" sz="1600" dirty="0"/>
              <a:t>İnisiyatif Alma</a:t>
            </a:r>
            <a:endParaRPr lang="tr-TR" sz="1600" dirty="0"/>
          </a:p>
        </p:txBody>
      </p:sp>
      <p:sp>
        <p:nvSpPr>
          <p:cNvPr id="17" name="TextBox 16"/>
          <p:cNvSpPr txBox="1"/>
          <p:nvPr/>
        </p:nvSpPr>
        <p:spPr>
          <a:xfrm>
            <a:off x="6431112" y="5771581"/>
            <a:ext cx="1094830" cy="584775"/>
          </a:xfrm>
          <a:prstGeom prst="rect">
            <a:avLst/>
          </a:prstGeom>
          <a:noFill/>
        </p:spPr>
        <p:txBody>
          <a:bodyPr wrap="square" rtlCol="0">
            <a:spAutoFit/>
          </a:bodyPr>
          <a:lstStyle/>
          <a:p>
            <a:r>
              <a:rPr lang="tr-TR" sz="1600" dirty="0"/>
              <a:t>Zaman Yönetimi</a:t>
            </a:r>
            <a:endParaRPr lang="tr-TR" sz="1600" dirty="0"/>
          </a:p>
        </p:txBody>
      </p:sp>
      <p:sp>
        <p:nvSpPr>
          <p:cNvPr id="19" name="TextBox 18"/>
          <p:cNvSpPr txBox="1"/>
          <p:nvPr/>
        </p:nvSpPr>
        <p:spPr>
          <a:xfrm>
            <a:off x="5447280" y="5205120"/>
            <a:ext cx="1391670" cy="584775"/>
          </a:xfrm>
          <a:prstGeom prst="rect">
            <a:avLst/>
          </a:prstGeom>
          <a:noFill/>
        </p:spPr>
        <p:txBody>
          <a:bodyPr wrap="square" rtlCol="0">
            <a:spAutoFit/>
          </a:bodyPr>
          <a:lstStyle/>
          <a:p>
            <a:r>
              <a:rPr lang="tr-TR" sz="1600" dirty="0"/>
              <a:t>Stratejik Bakış Açısı</a:t>
            </a:r>
            <a:endParaRPr lang="tr-TR" sz="1600" dirty="0"/>
          </a:p>
        </p:txBody>
      </p:sp>
      <p:sp>
        <p:nvSpPr>
          <p:cNvPr id="21" name="TextBox 20"/>
          <p:cNvSpPr txBox="1"/>
          <p:nvPr/>
        </p:nvSpPr>
        <p:spPr>
          <a:xfrm>
            <a:off x="4878431" y="4023739"/>
            <a:ext cx="1391670" cy="338554"/>
          </a:xfrm>
          <a:prstGeom prst="rect">
            <a:avLst/>
          </a:prstGeom>
          <a:noFill/>
        </p:spPr>
        <p:txBody>
          <a:bodyPr wrap="square" rtlCol="0">
            <a:spAutoFit/>
          </a:bodyPr>
          <a:lstStyle/>
          <a:p>
            <a:r>
              <a:rPr lang="tr-TR" sz="1600" dirty="0"/>
              <a:t>Disiplin</a:t>
            </a:r>
            <a:endParaRPr lang="tr-TR" sz="1600" dirty="0"/>
          </a:p>
        </p:txBody>
      </p:sp>
      <p:sp>
        <p:nvSpPr>
          <p:cNvPr id="22" name="TextBox 21"/>
          <p:cNvSpPr txBox="1"/>
          <p:nvPr/>
        </p:nvSpPr>
        <p:spPr>
          <a:xfrm>
            <a:off x="4997836" y="2738235"/>
            <a:ext cx="1391670" cy="584775"/>
          </a:xfrm>
          <a:prstGeom prst="rect">
            <a:avLst/>
          </a:prstGeom>
          <a:noFill/>
        </p:spPr>
        <p:txBody>
          <a:bodyPr wrap="square" rtlCol="0">
            <a:spAutoFit/>
          </a:bodyPr>
          <a:lstStyle/>
          <a:p>
            <a:r>
              <a:rPr lang="tr-TR" sz="1600" dirty="0"/>
              <a:t>Aidiyet Duygusu</a:t>
            </a:r>
            <a:endParaRPr lang="tr-TR" sz="1600" dirty="0"/>
          </a:p>
        </p:txBody>
      </p:sp>
    </p:spTree>
    <p:extLst>
      <p:ext uri="{BB962C8B-B14F-4D97-AF65-F5344CB8AC3E}">
        <p14:creationId xmlns:p14="http://schemas.microsoft.com/office/powerpoint/2010/main" val="4092957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88</a:t>
            </a:fld>
            <a:endParaRPr lang="en-US"/>
          </a:p>
        </p:txBody>
      </p:sp>
      <p:sp>
        <p:nvSpPr>
          <p:cNvPr id="20" name="Rectangle 4"/>
          <p:cNvSpPr txBox="1">
            <a:spLocks noChangeArrowheads="1"/>
          </p:cNvSpPr>
          <p:nvPr/>
        </p:nvSpPr>
        <p:spPr bwMode="auto">
          <a:xfrm>
            <a:off x="1732401" y="1046876"/>
            <a:ext cx="2810651"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Radar </a:t>
            </a:r>
            <a:r>
              <a:rPr lang="tr-TR" u="sng" dirty="0"/>
              <a:t>Grafiği (</a:t>
            </a:r>
            <a:r>
              <a:rPr lang="tr-TR" i="1" u="sng" dirty="0"/>
              <a:t>Radar </a:t>
            </a:r>
            <a:r>
              <a:rPr lang="tr-TR" i="1" u="sng" dirty="0" err="1"/>
              <a:t>Plot</a:t>
            </a:r>
            <a:r>
              <a:rPr lang="tr-TR" u="sng" dirty="0"/>
              <a:t>) </a:t>
            </a:r>
            <a:r>
              <a:rPr lang="tr-TR" u="sng" dirty="0"/>
              <a:t>veya Örümcek Ağı Diyagramı (</a:t>
            </a:r>
            <a:r>
              <a:rPr lang="tr-TR" i="1" u="sng" dirty="0" err="1"/>
              <a:t>Spider</a:t>
            </a:r>
            <a:r>
              <a:rPr lang="tr-TR" i="1" u="sng" dirty="0"/>
              <a:t> Web </a:t>
            </a:r>
            <a:r>
              <a:rPr lang="tr-TR" i="1" u="sng" dirty="0" err="1"/>
              <a:t>Diagram</a:t>
            </a:r>
            <a:r>
              <a:rPr lang="tr-TR" u="sng" dirty="0"/>
              <a:t>)</a:t>
            </a:r>
          </a:p>
          <a:p>
            <a:endParaRPr lang="tr-TR" dirty="0"/>
          </a:p>
          <a:p>
            <a:r>
              <a:rPr lang="tr-TR" dirty="0"/>
              <a:t>Çok niteliği olan nesnelerin tüm nitelikleri üzerinden çok boyutlu olarak karşılaştırılması amacıyla da kullanılabilir</a:t>
            </a:r>
            <a:endParaRPr lang="tr-TR" dirty="0"/>
          </a:p>
        </p:txBody>
      </p:sp>
      <p:graphicFrame>
        <p:nvGraphicFramePr>
          <p:cNvPr id="23" name="Chart 22"/>
          <p:cNvGraphicFramePr>
            <a:graphicFrameLocks/>
          </p:cNvGraphicFramePr>
          <p:nvPr>
            <p:extLst>
              <p:ext uri="{D42A27DB-BD31-4B8C-83A1-F6EECF244321}">
                <p14:modId xmlns:p14="http://schemas.microsoft.com/office/powerpoint/2010/main" val="1170619053"/>
              </p:ext>
            </p:extLst>
          </p:nvPr>
        </p:nvGraphicFramePr>
        <p:xfrm>
          <a:off x="3810000" y="1584857"/>
          <a:ext cx="6858000" cy="4495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7634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89</a:t>
            </a:fld>
            <a:endParaRPr lang="en-US"/>
          </a:p>
        </p:txBody>
      </p:sp>
      <p:sp>
        <p:nvSpPr>
          <p:cNvPr id="20" name="Rectangle 4"/>
          <p:cNvSpPr txBox="1">
            <a:spLocks noChangeArrowheads="1"/>
          </p:cNvSpPr>
          <p:nvPr/>
        </p:nvSpPr>
        <p:spPr bwMode="auto">
          <a:xfrm>
            <a:off x="1732401" y="1936782"/>
            <a:ext cx="250214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Venn</a:t>
            </a:r>
            <a:r>
              <a:rPr lang="tr-TR" u="sng" dirty="0"/>
              <a:t> Şeması veya Diyagramı (</a:t>
            </a:r>
            <a:r>
              <a:rPr lang="tr-TR" i="1" u="sng" dirty="0" err="1"/>
              <a:t>Venn</a:t>
            </a:r>
            <a:r>
              <a:rPr lang="tr-TR" i="1" u="sng" dirty="0"/>
              <a:t> </a:t>
            </a:r>
            <a:r>
              <a:rPr lang="tr-TR" i="1" u="sng" dirty="0" err="1"/>
              <a:t>Diagram</a:t>
            </a:r>
            <a:r>
              <a:rPr lang="tr-TR" u="sng" dirty="0"/>
              <a:t>)</a:t>
            </a:r>
          </a:p>
          <a:p>
            <a:endParaRPr lang="tr-TR" dirty="0"/>
          </a:p>
          <a:p>
            <a:r>
              <a:rPr lang="tr-TR" dirty="0"/>
              <a:t>Kümelerin kesişimi ve birleşimini; bunların içerdikleri eleman sayılarının görselleştirilmesi amacıyla kullanılır</a:t>
            </a:r>
            <a:endParaRPr lang="tr-TR" dirty="0"/>
          </a:p>
        </p:txBody>
      </p:sp>
      <p:sp>
        <p:nvSpPr>
          <p:cNvPr id="3" name="Oval 2"/>
          <p:cNvSpPr/>
          <p:nvPr/>
        </p:nvSpPr>
        <p:spPr>
          <a:xfrm>
            <a:off x="6300106" y="1730830"/>
            <a:ext cx="2351314" cy="22451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val 9"/>
          <p:cNvSpPr/>
          <p:nvPr/>
        </p:nvSpPr>
        <p:spPr>
          <a:xfrm>
            <a:off x="5307780" y="2912805"/>
            <a:ext cx="2351314" cy="22451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7006317" y="2950509"/>
            <a:ext cx="2351314" cy="22451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TextBox 6"/>
          <p:cNvSpPr txBox="1"/>
          <p:nvPr/>
        </p:nvSpPr>
        <p:spPr>
          <a:xfrm>
            <a:off x="6001746" y="5342961"/>
            <a:ext cx="2831993" cy="523220"/>
          </a:xfrm>
          <a:prstGeom prst="rect">
            <a:avLst/>
          </a:prstGeom>
          <a:noFill/>
        </p:spPr>
        <p:txBody>
          <a:bodyPr wrap="none" rtlCol="0">
            <a:spAutoFit/>
          </a:bodyPr>
          <a:lstStyle/>
          <a:p>
            <a:pPr algn="ctr"/>
            <a:r>
              <a:rPr lang="tr-TR" sz="1400" dirty="0"/>
              <a:t>Kabul Testlerinde Çıkan Hataların </a:t>
            </a:r>
          </a:p>
          <a:p>
            <a:pPr algn="ctr"/>
            <a:r>
              <a:rPr lang="tr-TR" sz="1400" dirty="0"/>
              <a:t>Gözlemlendiği Aşamalar</a:t>
            </a:r>
            <a:endParaRPr lang="tr-TR" sz="1400" dirty="0"/>
          </a:p>
        </p:txBody>
      </p:sp>
      <p:sp>
        <p:nvSpPr>
          <p:cNvPr id="13" name="TextBox 12"/>
          <p:cNvSpPr txBox="1"/>
          <p:nvPr/>
        </p:nvSpPr>
        <p:spPr>
          <a:xfrm>
            <a:off x="4601569" y="3204828"/>
            <a:ext cx="914738" cy="307777"/>
          </a:xfrm>
          <a:prstGeom prst="rect">
            <a:avLst/>
          </a:prstGeom>
          <a:noFill/>
        </p:spPr>
        <p:txBody>
          <a:bodyPr wrap="none" rtlCol="0">
            <a:spAutoFit/>
          </a:bodyPr>
          <a:lstStyle/>
          <a:p>
            <a:pPr algn="ctr"/>
            <a:r>
              <a:rPr lang="tr-TR" sz="1400" dirty="0"/>
              <a:t>Muayene</a:t>
            </a:r>
            <a:endParaRPr lang="tr-TR" sz="1400" dirty="0"/>
          </a:p>
        </p:txBody>
      </p:sp>
      <p:sp>
        <p:nvSpPr>
          <p:cNvPr id="14" name="TextBox 13"/>
          <p:cNvSpPr txBox="1"/>
          <p:nvPr/>
        </p:nvSpPr>
        <p:spPr>
          <a:xfrm>
            <a:off x="6062375" y="1585833"/>
            <a:ext cx="665568" cy="307777"/>
          </a:xfrm>
          <a:prstGeom prst="rect">
            <a:avLst/>
          </a:prstGeom>
          <a:noFill/>
        </p:spPr>
        <p:txBody>
          <a:bodyPr wrap="none" rtlCol="0">
            <a:spAutoFit/>
          </a:bodyPr>
          <a:lstStyle/>
          <a:p>
            <a:pPr algn="ctr"/>
            <a:r>
              <a:rPr lang="tr-TR" sz="1400" dirty="0"/>
              <a:t>Demo</a:t>
            </a:r>
            <a:endParaRPr lang="tr-TR" sz="1400" dirty="0"/>
          </a:p>
        </p:txBody>
      </p:sp>
      <p:sp>
        <p:nvSpPr>
          <p:cNvPr id="15" name="TextBox 14"/>
          <p:cNvSpPr txBox="1"/>
          <p:nvPr/>
        </p:nvSpPr>
        <p:spPr>
          <a:xfrm>
            <a:off x="9298439" y="3204827"/>
            <a:ext cx="493213" cy="307777"/>
          </a:xfrm>
          <a:prstGeom prst="rect">
            <a:avLst/>
          </a:prstGeom>
          <a:noFill/>
        </p:spPr>
        <p:txBody>
          <a:bodyPr wrap="none" rtlCol="0">
            <a:spAutoFit/>
          </a:bodyPr>
          <a:lstStyle/>
          <a:p>
            <a:pPr algn="ctr"/>
            <a:r>
              <a:rPr lang="tr-TR" sz="1400" dirty="0"/>
              <a:t>Test</a:t>
            </a:r>
            <a:endParaRPr lang="tr-TR" sz="1400" dirty="0"/>
          </a:p>
        </p:txBody>
      </p:sp>
      <p:sp>
        <p:nvSpPr>
          <p:cNvPr id="16" name="TextBox 15"/>
          <p:cNvSpPr txBox="1"/>
          <p:nvPr/>
        </p:nvSpPr>
        <p:spPr>
          <a:xfrm>
            <a:off x="7242052" y="2254236"/>
            <a:ext cx="351378" cy="461665"/>
          </a:xfrm>
          <a:prstGeom prst="rect">
            <a:avLst/>
          </a:prstGeom>
          <a:noFill/>
        </p:spPr>
        <p:txBody>
          <a:bodyPr wrap="none" rtlCol="0">
            <a:spAutoFit/>
          </a:bodyPr>
          <a:lstStyle/>
          <a:p>
            <a:pPr algn="ctr"/>
            <a:r>
              <a:rPr lang="tr-TR" sz="2400" dirty="0">
                <a:solidFill>
                  <a:srgbClr val="0070C0"/>
                </a:solidFill>
              </a:rPr>
              <a:t>2</a:t>
            </a:r>
            <a:endParaRPr lang="tr-TR" sz="2400" dirty="0">
              <a:solidFill>
                <a:srgbClr val="0070C0"/>
              </a:solidFill>
            </a:endParaRPr>
          </a:p>
        </p:txBody>
      </p:sp>
      <p:sp>
        <p:nvSpPr>
          <p:cNvPr id="17" name="TextBox 16"/>
          <p:cNvSpPr txBox="1"/>
          <p:nvPr/>
        </p:nvSpPr>
        <p:spPr>
          <a:xfrm>
            <a:off x="5938523" y="3877055"/>
            <a:ext cx="518092" cy="461665"/>
          </a:xfrm>
          <a:prstGeom prst="rect">
            <a:avLst/>
          </a:prstGeom>
          <a:noFill/>
        </p:spPr>
        <p:txBody>
          <a:bodyPr wrap="none" rtlCol="0">
            <a:spAutoFit/>
          </a:bodyPr>
          <a:lstStyle/>
          <a:p>
            <a:pPr algn="ctr"/>
            <a:r>
              <a:rPr lang="tr-TR" sz="2400" dirty="0">
                <a:solidFill>
                  <a:srgbClr val="0070C0"/>
                </a:solidFill>
              </a:rPr>
              <a:t>2</a:t>
            </a:r>
            <a:r>
              <a:rPr lang="tr-TR" sz="2400" dirty="0">
                <a:solidFill>
                  <a:srgbClr val="0070C0"/>
                </a:solidFill>
              </a:rPr>
              <a:t>2</a:t>
            </a:r>
            <a:endParaRPr lang="tr-TR" sz="2400" dirty="0">
              <a:solidFill>
                <a:srgbClr val="0070C0"/>
              </a:solidFill>
            </a:endParaRPr>
          </a:p>
        </p:txBody>
      </p:sp>
      <p:sp>
        <p:nvSpPr>
          <p:cNvPr id="18" name="TextBox 17"/>
          <p:cNvSpPr txBox="1"/>
          <p:nvPr/>
        </p:nvSpPr>
        <p:spPr>
          <a:xfrm>
            <a:off x="8350339" y="3880822"/>
            <a:ext cx="518092" cy="461665"/>
          </a:xfrm>
          <a:prstGeom prst="rect">
            <a:avLst/>
          </a:prstGeom>
          <a:noFill/>
        </p:spPr>
        <p:txBody>
          <a:bodyPr wrap="none" rtlCol="0">
            <a:spAutoFit/>
          </a:bodyPr>
          <a:lstStyle/>
          <a:p>
            <a:pPr algn="ctr"/>
            <a:r>
              <a:rPr lang="tr-TR" sz="2400" dirty="0">
                <a:solidFill>
                  <a:srgbClr val="0070C0"/>
                </a:solidFill>
              </a:rPr>
              <a:t>11</a:t>
            </a:r>
            <a:endParaRPr lang="tr-TR" sz="2400" dirty="0">
              <a:solidFill>
                <a:srgbClr val="0070C0"/>
              </a:solidFill>
            </a:endParaRPr>
          </a:p>
        </p:txBody>
      </p:sp>
      <p:sp>
        <p:nvSpPr>
          <p:cNvPr id="19" name="TextBox 18"/>
          <p:cNvSpPr txBox="1"/>
          <p:nvPr/>
        </p:nvSpPr>
        <p:spPr>
          <a:xfrm>
            <a:off x="7158696" y="4013713"/>
            <a:ext cx="351379" cy="461665"/>
          </a:xfrm>
          <a:prstGeom prst="rect">
            <a:avLst/>
          </a:prstGeom>
          <a:noFill/>
        </p:spPr>
        <p:txBody>
          <a:bodyPr wrap="none" rtlCol="0">
            <a:spAutoFit/>
          </a:bodyPr>
          <a:lstStyle/>
          <a:p>
            <a:pPr algn="ctr"/>
            <a:r>
              <a:rPr lang="tr-TR" sz="2400" dirty="0">
                <a:solidFill>
                  <a:srgbClr val="0070C0"/>
                </a:solidFill>
              </a:rPr>
              <a:t>9</a:t>
            </a:r>
          </a:p>
        </p:txBody>
      </p:sp>
      <p:sp>
        <p:nvSpPr>
          <p:cNvPr id="21" name="TextBox 20"/>
          <p:cNvSpPr txBox="1"/>
          <p:nvPr/>
        </p:nvSpPr>
        <p:spPr>
          <a:xfrm>
            <a:off x="6572298" y="3044439"/>
            <a:ext cx="351379" cy="461665"/>
          </a:xfrm>
          <a:prstGeom prst="rect">
            <a:avLst/>
          </a:prstGeom>
          <a:noFill/>
        </p:spPr>
        <p:txBody>
          <a:bodyPr wrap="none" rtlCol="0">
            <a:spAutoFit/>
          </a:bodyPr>
          <a:lstStyle/>
          <a:p>
            <a:pPr algn="ctr"/>
            <a:r>
              <a:rPr lang="tr-TR" sz="2400" dirty="0">
                <a:solidFill>
                  <a:srgbClr val="0070C0"/>
                </a:solidFill>
              </a:rPr>
              <a:t>1</a:t>
            </a:r>
            <a:endParaRPr lang="tr-TR" sz="2400" dirty="0">
              <a:solidFill>
                <a:srgbClr val="0070C0"/>
              </a:solidFill>
            </a:endParaRPr>
          </a:p>
        </p:txBody>
      </p:sp>
      <p:sp>
        <p:nvSpPr>
          <p:cNvPr id="22" name="TextBox 21"/>
          <p:cNvSpPr txBox="1"/>
          <p:nvPr/>
        </p:nvSpPr>
        <p:spPr>
          <a:xfrm>
            <a:off x="7755596" y="3127882"/>
            <a:ext cx="351379" cy="461665"/>
          </a:xfrm>
          <a:prstGeom prst="rect">
            <a:avLst/>
          </a:prstGeom>
          <a:noFill/>
        </p:spPr>
        <p:txBody>
          <a:bodyPr wrap="none" rtlCol="0">
            <a:spAutoFit/>
          </a:bodyPr>
          <a:lstStyle/>
          <a:p>
            <a:pPr algn="ctr"/>
            <a:r>
              <a:rPr lang="tr-TR" sz="2400" dirty="0">
                <a:solidFill>
                  <a:srgbClr val="0070C0"/>
                </a:solidFill>
              </a:rPr>
              <a:t>0</a:t>
            </a:r>
          </a:p>
        </p:txBody>
      </p:sp>
      <p:sp>
        <p:nvSpPr>
          <p:cNvPr id="23" name="TextBox 22"/>
          <p:cNvSpPr txBox="1"/>
          <p:nvPr/>
        </p:nvSpPr>
        <p:spPr>
          <a:xfrm>
            <a:off x="7137314" y="3439674"/>
            <a:ext cx="351379" cy="461665"/>
          </a:xfrm>
          <a:prstGeom prst="rect">
            <a:avLst/>
          </a:prstGeom>
          <a:noFill/>
        </p:spPr>
        <p:txBody>
          <a:bodyPr wrap="none" rtlCol="0">
            <a:spAutoFit/>
          </a:bodyPr>
          <a:lstStyle/>
          <a:p>
            <a:pPr algn="ctr"/>
            <a:r>
              <a:rPr lang="tr-TR" sz="2400" dirty="0">
                <a:solidFill>
                  <a:srgbClr val="0070C0"/>
                </a:solidFill>
              </a:rPr>
              <a:t>2</a:t>
            </a:r>
          </a:p>
        </p:txBody>
      </p:sp>
    </p:spTree>
    <p:extLst>
      <p:ext uri="{BB962C8B-B14F-4D97-AF65-F5344CB8AC3E}">
        <p14:creationId xmlns:p14="http://schemas.microsoft.com/office/powerpoint/2010/main" val="258945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Kasıtlı Olarak Manipüle Edilmiş Görsel Örnekleri</a:t>
            </a:r>
            <a:endParaRPr lang="tr-TR" dirty="0"/>
          </a:p>
        </p:txBody>
      </p:sp>
      <p:sp>
        <p:nvSpPr>
          <p:cNvPr id="6" name="Slide Number Placeholder 5"/>
          <p:cNvSpPr>
            <a:spLocks noGrp="1"/>
          </p:cNvSpPr>
          <p:nvPr>
            <p:ph type="sldNum" sz="quarter" idx="4294967295"/>
          </p:nvPr>
        </p:nvSpPr>
        <p:spPr>
          <a:xfrm>
            <a:off x="7581900" y="6356356"/>
            <a:ext cx="2457450" cy="365125"/>
          </a:xfrm>
          <a:prstGeom prst="rect">
            <a:avLst/>
          </a:prstGeom>
        </p:spPr>
        <p:txBody>
          <a:bodyPr/>
          <a:lstStyle/>
          <a:p>
            <a:fld id="{9860EDB8-5305-433F-BE41-D7A86D811DB3}" type="slidenum">
              <a:rPr lang="en-US" smtClean="0"/>
              <a:pPr/>
              <a:t>9</a:t>
            </a:fld>
            <a:endParaRPr lang="en-US"/>
          </a:p>
        </p:txBody>
      </p:sp>
      <p:sp>
        <p:nvSpPr>
          <p:cNvPr id="8" name="TextBox 7"/>
          <p:cNvSpPr txBox="1"/>
          <p:nvPr/>
        </p:nvSpPr>
        <p:spPr>
          <a:xfrm>
            <a:off x="1588632" y="1432456"/>
            <a:ext cx="3021468" cy="646331"/>
          </a:xfrm>
          <a:prstGeom prst="rect">
            <a:avLst/>
          </a:prstGeom>
          <a:noFill/>
        </p:spPr>
        <p:txBody>
          <a:bodyPr wrap="square" rtlCol="0">
            <a:spAutoFit/>
          </a:bodyPr>
          <a:lstStyle/>
          <a:p>
            <a:r>
              <a:rPr lang="tr-TR" dirty="0"/>
              <a:t>Manipülasyon: Düşey Eksene Dikkat!...</a:t>
            </a:r>
          </a:p>
        </p:txBody>
      </p:sp>
      <p:sp>
        <p:nvSpPr>
          <p:cNvPr id="3" name="Rectangle 2"/>
          <p:cNvSpPr/>
          <p:nvPr/>
        </p:nvSpPr>
        <p:spPr>
          <a:xfrm>
            <a:off x="1564142" y="5364277"/>
            <a:ext cx="3126870" cy="523220"/>
          </a:xfrm>
          <a:prstGeom prst="rect">
            <a:avLst/>
          </a:prstGeom>
        </p:spPr>
        <p:txBody>
          <a:bodyPr wrap="square">
            <a:spAutoFit/>
          </a:bodyPr>
          <a:lstStyle/>
          <a:p>
            <a:r>
              <a:rPr lang="tr-TR" sz="1400" dirty="0"/>
              <a:t>Kaynak: </a:t>
            </a:r>
            <a:r>
              <a:rPr lang="tr-TR" sz="1400" dirty="0">
                <a:hlinkClick r:id="rId2"/>
              </a:rPr>
              <a:t>https://</a:t>
            </a:r>
            <a:r>
              <a:rPr lang="tr-TR" sz="1400" dirty="0">
                <a:hlinkClick r:id="rId2"/>
              </a:rPr>
              <a:t>rikers.cityofnewyork.us</a:t>
            </a:r>
            <a:r>
              <a:rPr lang="tr-TR" sz="1400" dirty="0"/>
              <a:t> </a:t>
            </a:r>
            <a:endParaRPr lang="tr-TR" sz="1400" dirty="0"/>
          </a:p>
        </p:txBody>
      </p:sp>
      <p:pic>
        <p:nvPicPr>
          <p:cNvPr id="47106" name="Picture 2" descr="This was rather easy - simply use a “waterfall chart” like the ones that strategy consultants like to use. The left data point (what it was in 2014) is irrelevant, and could have possibly been shown using a dotted line for reference. The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39" y="1326320"/>
            <a:ext cx="5623096" cy="503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376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45258" y="3218068"/>
            <a:ext cx="7600950" cy="3340831"/>
          </a:xfrm>
          <a:prstGeom prst="rect">
            <a:avLst/>
          </a:prstGeom>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90</a:t>
            </a:fld>
            <a:endParaRPr lang="en-US"/>
          </a:p>
        </p:txBody>
      </p:sp>
      <p:sp>
        <p:nvSpPr>
          <p:cNvPr id="20" name="Rectangle 4"/>
          <p:cNvSpPr txBox="1">
            <a:spLocks noChangeArrowheads="1"/>
          </p:cNvSpPr>
          <p:nvPr/>
        </p:nvSpPr>
        <p:spPr bwMode="auto">
          <a:xfrm>
            <a:off x="1732400" y="1046876"/>
            <a:ext cx="3685964"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Mum veya Şamdan Grafiği (</a:t>
            </a:r>
            <a:r>
              <a:rPr lang="tr-TR" i="1" u="sng" dirty="0" err="1"/>
              <a:t>Candlestick</a:t>
            </a:r>
            <a:r>
              <a:rPr lang="tr-TR" i="1" u="sng" dirty="0"/>
              <a:t> </a:t>
            </a:r>
            <a:r>
              <a:rPr lang="tr-TR" i="1" u="sng" dirty="0" err="1"/>
              <a:t>Graph</a:t>
            </a:r>
            <a:r>
              <a:rPr lang="tr-TR" u="sng" dirty="0"/>
              <a:t>)</a:t>
            </a:r>
          </a:p>
          <a:p>
            <a:endParaRPr lang="tr-TR" dirty="0"/>
          </a:p>
          <a:p>
            <a:r>
              <a:rPr lang="tr-TR" dirty="0"/>
              <a:t>Özellikle finansal araçların değer değişimlerine ilişkin alt-üst sınır değerleri ve artış/düşüş eğilimleri </a:t>
            </a:r>
            <a:r>
              <a:rPr lang="tr-TR" dirty="0" err="1"/>
              <a:t>vb</a:t>
            </a:r>
            <a:r>
              <a:rPr lang="tr-TR" dirty="0"/>
              <a:t> değerlerin görselleştirilmesi amacıyla kullanılır</a:t>
            </a:r>
            <a:endParaRPr lang="tr-TR" dirty="0"/>
          </a:p>
        </p:txBody>
      </p:sp>
      <p:pic>
        <p:nvPicPr>
          <p:cNvPr id="6148" name="Picture 4" descr="2.3. Mum Grafik - Yatırım Akademi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5734" y="1240730"/>
            <a:ext cx="3577239" cy="2179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6228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91</a:t>
            </a:fld>
            <a:endParaRPr lang="en-US"/>
          </a:p>
        </p:txBody>
      </p:sp>
      <p:sp>
        <p:nvSpPr>
          <p:cNvPr id="20" name="Rectangle 4"/>
          <p:cNvSpPr txBox="1">
            <a:spLocks noChangeArrowheads="1"/>
          </p:cNvSpPr>
          <p:nvPr/>
        </p:nvSpPr>
        <p:spPr bwMode="auto">
          <a:xfrm>
            <a:off x="1789551" y="1962608"/>
            <a:ext cx="2665429"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Gül Diyagramı (</a:t>
            </a:r>
            <a:r>
              <a:rPr lang="tr-TR" i="1" u="sng" dirty="0" err="1"/>
              <a:t>Nightingale</a:t>
            </a:r>
            <a:r>
              <a:rPr lang="tr-TR" i="1" u="sng" dirty="0"/>
              <a:t> </a:t>
            </a:r>
            <a:r>
              <a:rPr lang="tr-TR" i="1" u="sng" dirty="0" err="1"/>
              <a:t>Rose</a:t>
            </a:r>
            <a:r>
              <a:rPr lang="tr-TR" i="1" u="sng" dirty="0"/>
              <a:t> </a:t>
            </a:r>
            <a:r>
              <a:rPr lang="tr-TR" i="1" u="sng" dirty="0" err="1"/>
              <a:t>Diagram</a:t>
            </a:r>
            <a:r>
              <a:rPr lang="tr-TR" u="sng" dirty="0"/>
              <a:t>)</a:t>
            </a:r>
          </a:p>
          <a:p>
            <a:endParaRPr lang="tr-TR" dirty="0"/>
          </a:p>
          <a:p>
            <a:r>
              <a:rPr lang="tr-TR" dirty="0"/>
              <a:t>Özellikle mevsimsel (döngüsel) bazda değişen niceliklerin değişimini görselleştirilmek amacıyla kullanılır</a:t>
            </a:r>
            <a:endParaRPr lang="tr-TR" dirty="0"/>
          </a:p>
        </p:txBody>
      </p:sp>
      <p:pic>
        <p:nvPicPr>
          <p:cNvPr id="15362" name="Picture 2" descr="A rose in Nove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1589314"/>
            <a:ext cx="6719888" cy="425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6" name="Picture 2" descr="Make a Beautiful Nightingale Rose Chart in Python | by Di(Candice) Han |  Towards Data Sci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9958" y="1134837"/>
            <a:ext cx="6817618" cy="5770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92</a:t>
            </a:fld>
            <a:endParaRPr lang="en-US"/>
          </a:p>
        </p:txBody>
      </p:sp>
      <p:sp>
        <p:nvSpPr>
          <p:cNvPr id="20" name="Rectangle 4"/>
          <p:cNvSpPr txBox="1">
            <a:spLocks noChangeArrowheads="1"/>
          </p:cNvSpPr>
          <p:nvPr/>
        </p:nvSpPr>
        <p:spPr bwMode="auto">
          <a:xfrm>
            <a:off x="1642056" y="1645103"/>
            <a:ext cx="3490559"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Gül Diyagramı (</a:t>
            </a:r>
            <a:r>
              <a:rPr lang="tr-TR" i="1" u="sng" dirty="0" err="1"/>
              <a:t>Nightingale</a:t>
            </a:r>
            <a:r>
              <a:rPr lang="tr-TR" i="1" u="sng" dirty="0"/>
              <a:t> </a:t>
            </a:r>
            <a:r>
              <a:rPr lang="tr-TR" i="1" u="sng" dirty="0" err="1"/>
              <a:t>Rose</a:t>
            </a:r>
            <a:r>
              <a:rPr lang="tr-TR" i="1" u="sng" dirty="0"/>
              <a:t> </a:t>
            </a:r>
            <a:r>
              <a:rPr lang="tr-TR" i="1" u="sng" dirty="0" err="1"/>
              <a:t>Diagram</a:t>
            </a:r>
            <a:r>
              <a:rPr lang="tr-TR" u="sng" dirty="0"/>
              <a:t>) ile ilgili </a:t>
            </a:r>
            <a:r>
              <a:rPr lang="tr-TR" u="sng" dirty="0">
                <a:solidFill>
                  <a:srgbClr val="FF0000"/>
                </a:solidFill>
              </a:rPr>
              <a:t>yanlış </a:t>
            </a:r>
            <a:r>
              <a:rPr lang="tr-TR" u="sng" dirty="0"/>
              <a:t>kullanım durumları</a:t>
            </a:r>
          </a:p>
          <a:p>
            <a:pPr marL="342900" indent="-342900">
              <a:buFont typeface="Arial" panose="020B0604020202020204" pitchFamily="34" charset="0"/>
              <a:buChar char="•"/>
            </a:pPr>
            <a:endParaRPr lang="tr-TR" dirty="0"/>
          </a:p>
          <a:p>
            <a:pPr marL="285750" indent="-285750">
              <a:buFont typeface="Arial" panose="020B0604020202020204" pitchFamily="34" charset="0"/>
              <a:buChar char="•"/>
            </a:pPr>
            <a:r>
              <a:rPr lang="tr-TR" dirty="0"/>
              <a:t>Mevsimsel değişim göstermeyen niceliklerin, sırf ilginç görünmesi amacıyla bu grafikle gösterilmesi</a:t>
            </a:r>
          </a:p>
          <a:p>
            <a:pPr marL="285750" indent="-285750">
              <a:buFont typeface="Arial" panose="020B0604020202020204" pitchFamily="34" charset="0"/>
              <a:buChar char="•"/>
            </a:pPr>
            <a:endParaRPr lang="tr-TR" dirty="0"/>
          </a:p>
          <a:p>
            <a:pPr marL="1200150" lvl="2" indent="-285750">
              <a:buFont typeface="Arial" panose="020B0604020202020204" pitchFamily="34" charset="0"/>
              <a:buChar char="•"/>
            </a:pPr>
            <a:r>
              <a:rPr lang="tr-TR" dirty="0"/>
              <a:t>Sütun veya çubuk grafiği bu amaca hizmet ettiğinden, onun kullanılması önerilir</a:t>
            </a:r>
            <a:endParaRPr lang="tr-TR" dirty="0"/>
          </a:p>
          <a:p>
            <a:endParaRPr lang="tr-TR" dirty="0"/>
          </a:p>
          <a:p>
            <a:endParaRPr lang="tr-TR" dirty="0"/>
          </a:p>
        </p:txBody>
      </p:sp>
    </p:spTree>
    <p:extLst>
      <p:ext uri="{BB962C8B-B14F-4D97-AF65-F5344CB8AC3E}">
        <p14:creationId xmlns:p14="http://schemas.microsoft.com/office/powerpoint/2010/main" val="8937618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DataViz Mastery Part 2 - Word Clouds :: Mubaris 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859" y="889462"/>
            <a:ext cx="5128805" cy="53372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93</a:t>
            </a:fld>
            <a:endParaRPr lang="en-US"/>
          </a:p>
        </p:txBody>
      </p:sp>
      <p:sp>
        <p:nvSpPr>
          <p:cNvPr id="20" name="Rectangle 4"/>
          <p:cNvSpPr txBox="1">
            <a:spLocks noChangeArrowheads="1"/>
          </p:cNvSpPr>
          <p:nvPr/>
        </p:nvSpPr>
        <p:spPr bwMode="auto">
          <a:xfrm>
            <a:off x="1753315" y="1620017"/>
            <a:ext cx="387717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Kelime veya Sözcük Bulutu (</a:t>
            </a:r>
            <a:r>
              <a:rPr lang="tr-TR" i="1" u="sng" dirty="0"/>
              <a:t>Word </a:t>
            </a:r>
            <a:r>
              <a:rPr lang="tr-TR" i="1" u="sng" dirty="0" err="1"/>
              <a:t>Cloud</a:t>
            </a:r>
            <a:r>
              <a:rPr lang="tr-TR" u="sng" dirty="0"/>
              <a:t>)</a:t>
            </a:r>
          </a:p>
          <a:p>
            <a:endParaRPr lang="tr-TR" dirty="0"/>
          </a:p>
          <a:p>
            <a:r>
              <a:rPr lang="tr-TR" dirty="0"/>
              <a:t>Herhangi bir kavramın, anket katılımcılarına çağrıştırdığı diğer kavramların cevap oranlarına göre boyutlandırılmış şekilde görselleştirildiği grafik türüdür</a:t>
            </a:r>
          </a:p>
          <a:p>
            <a:endParaRPr lang="tr-TR" dirty="0"/>
          </a:p>
          <a:p>
            <a:r>
              <a:rPr lang="tr-TR" dirty="0"/>
              <a:t>Nitel araştırmalarda, niteliksel değişkenlerin görselleştirilmesinde kullanılır</a:t>
            </a:r>
          </a:p>
          <a:p>
            <a:pPr marL="342900" indent="-342900">
              <a:buFont typeface="Arial" panose="020B0604020202020204" pitchFamily="34" charset="0"/>
              <a:buChar char="•"/>
            </a:pPr>
            <a:endParaRPr lang="tr-TR" dirty="0"/>
          </a:p>
        </p:txBody>
      </p:sp>
    </p:spTree>
    <p:extLst>
      <p:ext uri="{BB962C8B-B14F-4D97-AF65-F5344CB8AC3E}">
        <p14:creationId xmlns:p14="http://schemas.microsoft.com/office/powerpoint/2010/main" val="403678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This is an example of a word cloud. This word cloud is shaped like an apple  because the words are in response to what peo… | Words, Information  graphics, Word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238" y="1214229"/>
            <a:ext cx="7045326" cy="5032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94</a:t>
            </a:fld>
            <a:endParaRPr lang="en-US"/>
          </a:p>
        </p:txBody>
      </p:sp>
      <p:sp>
        <p:nvSpPr>
          <p:cNvPr id="20" name="Rectangle 4"/>
          <p:cNvSpPr txBox="1">
            <a:spLocks noChangeArrowheads="1"/>
          </p:cNvSpPr>
          <p:nvPr/>
        </p:nvSpPr>
        <p:spPr bwMode="auto">
          <a:xfrm>
            <a:off x="1753315" y="1620017"/>
            <a:ext cx="387717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Kelime veya Sözcük Bulutu (</a:t>
            </a:r>
            <a:r>
              <a:rPr lang="tr-TR" i="1" u="sng" dirty="0"/>
              <a:t>Word </a:t>
            </a:r>
            <a:r>
              <a:rPr lang="tr-TR" i="1" u="sng" dirty="0" err="1"/>
              <a:t>Cloud</a:t>
            </a:r>
            <a:r>
              <a:rPr lang="tr-TR" u="sng" dirty="0"/>
              <a:t>)</a:t>
            </a:r>
          </a:p>
          <a:p>
            <a:endParaRPr lang="tr-TR" dirty="0"/>
          </a:p>
          <a:p>
            <a:r>
              <a:rPr lang="tr-TR" dirty="0"/>
              <a:t>Herhangi bir kavramın, anket katılımcılarına çağrıştırdığı diğer kavramların cevap oranlarına göre boyutlandırılmış şekilde görselleştirildiği grafik türüdür</a:t>
            </a:r>
          </a:p>
          <a:p>
            <a:endParaRPr lang="tr-TR" dirty="0"/>
          </a:p>
          <a:p>
            <a:r>
              <a:rPr lang="tr-TR" dirty="0"/>
              <a:t>Nitel araştırmalarda, niteliksel değişkenlerin görselleştirilmesinde kullanılır</a:t>
            </a:r>
          </a:p>
          <a:p>
            <a:pPr marL="342900" indent="-342900">
              <a:buFont typeface="Arial" panose="020B0604020202020204" pitchFamily="34" charset="0"/>
              <a:buChar char="•"/>
            </a:pPr>
            <a:endParaRPr lang="tr-TR" dirty="0"/>
          </a:p>
        </p:txBody>
      </p:sp>
    </p:spTree>
    <p:extLst>
      <p:ext uri="{BB962C8B-B14F-4D97-AF65-F5344CB8AC3E}">
        <p14:creationId xmlns:p14="http://schemas.microsoft.com/office/powerpoint/2010/main" val="3600897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descr="Edit History — Word Clouds: An Introduction with Code (in Python) and  Examples | CommonLou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151" y="2106385"/>
            <a:ext cx="5715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95</a:t>
            </a:fld>
            <a:endParaRPr lang="en-US"/>
          </a:p>
        </p:txBody>
      </p:sp>
      <p:sp>
        <p:nvSpPr>
          <p:cNvPr id="20" name="Rectangle 4"/>
          <p:cNvSpPr txBox="1">
            <a:spLocks noChangeArrowheads="1"/>
          </p:cNvSpPr>
          <p:nvPr/>
        </p:nvSpPr>
        <p:spPr bwMode="auto">
          <a:xfrm>
            <a:off x="1753315" y="1620017"/>
            <a:ext cx="3877173"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a:t>Kelime veya Sözcük Bulutu (</a:t>
            </a:r>
            <a:r>
              <a:rPr lang="tr-TR" i="1" u="sng" dirty="0"/>
              <a:t>Word </a:t>
            </a:r>
            <a:r>
              <a:rPr lang="tr-TR" i="1" u="sng" dirty="0" err="1"/>
              <a:t>Cloud</a:t>
            </a:r>
            <a:r>
              <a:rPr lang="tr-TR" u="sng" dirty="0"/>
              <a:t>)</a:t>
            </a:r>
          </a:p>
          <a:p>
            <a:endParaRPr lang="tr-TR" dirty="0"/>
          </a:p>
          <a:p>
            <a:r>
              <a:rPr lang="tr-TR" dirty="0"/>
              <a:t>Herhangi bir kavramın, anket katılımcılarına çağrıştırdığı diğer kavramların cevap oranlarına göre boyutlandırılmış şekilde görselleştirildiği grafik türüdür</a:t>
            </a:r>
          </a:p>
          <a:p>
            <a:endParaRPr lang="tr-TR" dirty="0"/>
          </a:p>
          <a:p>
            <a:r>
              <a:rPr lang="tr-TR" dirty="0"/>
              <a:t>Nitel araştırmalarda, niteliksel değişkenlerin görselleştirilmesinde kullanılır</a:t>
            </a:r>
          </a:p>
          <a:p>
            <a:pPr marL="342900" indent="-342900">
              <a:buFont typeface="Arial" panose="020B0604020202020204" pitchFamily="34" charset="0"/>
              <a:buChar char="•"/>
            </a:pPr>
            <a:endParaRPr lang="tr-TR" dirty="0"/>
          </a:p>
        </p:txBody>
      </p:sp>
    </p:spTree>
    <p:extLst>
      <p:ext uri="{BB962C8B-B14F-4D97-AF65-F5344CB8AC3E}">
        <p14:creationId xmlns:p14="http://schemas.microsoft.com/office/powerpoint/2010/main" val="2072319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descr="Classmates Maps and Examples… | History 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200" y="2508785"/>
            <a:ext cx="5910943" cy="4026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smtClean="0"/>
              <a:t>Grafik Türleri</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96</a:t>
            </a:fld>
            <a:endParaRPr lang="en-US"/>
          </a:p>
        </p:txBody>
      </p:sp>
      <p:sp>
        <p:nvSpPr>
          <p:cNvPr id="20" name="Rectangle 4"/>
          <p:cNvSpPr txBox="1">
            <a:spLocks noChangeArrowheads="1"/>
          </p:cNvSpPr>
          <p:nvPr/>
        </p:nvSpPr>
        <p:spPr bwMode="auto">
          <a:xfrm>
            <a:off x="1688001" y="932820"/>
            <a:ext cx="881671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tr-TR" u="sng" dirty="0" err="1"/>
              <a:t>Koroplet</a:t>
            </a:r>
            <a:r>
              <a:rPr lang="tr-TR" u="sng" dirty="0"/>
              <a:t> Harita (</a:t>
            </a:r>
            <a:r>
              <a:rPr lang="tr-TR" i="1" u="sng" dirty="0" err="1"/>
              <a:t>Choropleth</a:t>
            </a:r>
            <a:r>
              <a:rPr lang="tr-TR" i="1" u="sng" dirty="0"/>
              <a:t> </a:t>
            </a:r>
            <a:r>
              <a:rPr lang="tr-TR" i="1" u="sng" dirty="0" err="1"/>
              <a:t>Map</a:t>
            </a:r>
            <a:r>
              <a:rPr lang="tr-TR" u="sng" dirty="0"/>
              <a:t>)</a:t>
            </a:r>
          </a:p>
          <a:p>
            <a:endParaRPr lang="tr-TR" dirty="0"/>
          </a:p>
          <a:p>
            <a:r>
              <a:rPr lang="tr-TR" dirty="0"/>
              <a:t>Herhangi bir niceliğin (değişkenin), coğrafi bölgelere göre değişiminin görselleştirildiği grafik türüdür</a:t>
            </a:r>
          </a:p>
          <a:p>
            <a:endParaRPr lang="tr-TR" dirty="0"/>
          </a:p>
          <a:p>
            <a:r>
              <a:rPr lang="tr-TR" dirty="0"/>
              <a:t>Atlaslarda gördüğümüz ‘beşeri haritalar’ bunlara en güzel örnektir</a:t>
            </a:r>
          </a:p>
          <a:p>
            <a:endParaRPr lang="tr-TR" dirty="0"/>
          </a:p>
          <a:p>
            <a:pPr marL="342900" indent="-342900">
              <a:buFont typeface="Arial" panose="020B0604020202020204" pitchFamily="34" charset="0"/>
              <a:buChar char="•"/>
            </a:pPr>
            <a:endParaRPr lang="tr-TR" dirty="0"/>
          </a:p>
        </p:txBody>
      </p:sp>
    </p:spTree>
    <p:extLst>
      <p:ext uri="{BB962C8B-B14F-4D97-AF65-F5344CB8AC3E}">
        <p14:creationId xmlns:p14="http://schemas.microsoft.com/office/powerpoint/2010/main" val="1781898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97</a:t>
            </a:fld>
            <a:endParaRPr lang="en-US"/>
          </a:p>
        </p:txBody>
      </p:sp>
      <p:sp>
        <p:nvSpPr>
          <p:cNvPr id="20" name="Rectangle 4"/>
          <p:cNvSpPr txBox="1">
            <a:spLocks noChangeArrowheads="1"/>
          </p:cNvSpPr>
          <p:nvPr/>
        </p:nvSpPr>
        <p:spPr bwMode="auto">
          <a:xfrm>
            <a:off x="1688001" y="932820"/>
            <a:ext cx="881671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pic>
        <p:nvPicPr>
          <p:cNvPr id="8" name="Picture 2" descr="https://refunite.org/wp-content/uploads/2011/06/tumblr_llub3kQjzy1qiuwg7o1_r1_12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257" y="2090058"/>
            <a:ext cx="6054170" cy="426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873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98</a:t>
            </a:fld>
            <a:endParaRPr lang="en-US"/>
          </a:p>
        </p:txBody>
      </p:sp>
      <p:sp>
        <p:nvSpPr>
          <p:cNvPr id="20" name="Rectangle 4"/>
          <p:cNvSpPr txBox="1">
            <a:spLocks noChangeArrowheads="1"/>
          </p:cNvSpPr>
          <p:nvPr/>
        </p:nvSpPr>
        <p:spPr bwMode="auto">
          <a:xfrm>
            <a:off x="1688001" y="932820"/>
            <a:ext cx="8816715"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pic>
        <p:nvPicPr>
          <p:cNvPr id="9" name="Picture 2" descr="process infographic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011" y="2081893"/>
            <a:ext cx="5642268" cy="435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82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Survey Results Templ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3300" y="932819"/>
            <a:ext cx="2696177" cy="59474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tr-TR" dirty="0" err="1" smtClean="0"/>
              <a:t>İnfografikler</a:t>
            </a:r>
            <a:endParaRPr lang="tr-TR"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99</a:t>
            </a:fld>
            <a:endParaRPr lang="en-US"/>
          </a:p>
        </p:txBody>
      </p:sp>
      <p:sp>
        <p:nvSpPr>
          <p:cNvPr id="20" name="Rectangle 4"/>
          <p:cNvSpPr txBox="1">
            <a:spLocks noChangeArrowheads="1"/>
          </p:cNvSpPr>
          <p:nvPr/>
        </p:nvSpPr>
        <p:spPr bwMode="auto">
          <a:xfrm>
            <a:off x="1688002" y="932820"/>
            <a:ext cx="5893899" cy="17390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tr-TR" dirty="0"/>
          </a:p>
          <a:p>
            <a:r>
              <a:rPr lang="tr-TR" dirty="0"/>
              <a:t>Özellikle broşür, </a:t>
            </a:r>
            <a:r>
              <a:rPr lang="tr-TR" dirty="0" err="1"/>
              <a:t>sektörel</a:t>
            </a:r>
            <a:r>
              <a:rPr lang="tr-TR" dirty="0"/>
              <a:t> dergi, çevrim içi rapor </a:t>
            </a:r>
            <a:r>
              <a:rPr lang="tr-TR" dirty="0" err="1"/>
              <a:t>vb</a:t>
            </a:r>
            <a:r>
              <a:rPr lang="tr-TR" dirty="0"/>
              <a:t> ortamlarda kullanılmak üzere oluşturulan; mümkün olduğunca çok ‘</a:t>
            </a:r>
            <a:r>
              <a:rPr lang="tr-TR" dirty="0" err="1"/>
              <a:t>bilgi’nin</a:t>
            </a:r>
            <a:r>
              <a:rPr lang="tr-TR" dirty="0"/>
              <a:t> minimum yazı ve maksimum görsel ile sunulduğu modern bir sunum yaklaşımıdır</a:t>
            </a:r>
          </a:p>
          <a:p>
            <a:endParaRPr lang="tr-TR" dirty="0"/>
          </a:p>
          <a:p>
            <a:r>
              <a:rPr lang="tr-TR" dirty="0"/>
              <a:t>Resmi ortamlar için uygun </a:t>
            </a:r>
          </a:p>
          <a:p>
            <a:r>
              <a:rPr lang="tr-TR" dirty="0"/>
              <a:t>karşılanmayabilir</a:t>
            </a:r>
            <a:endParaRPr lang="tr-TR" dirty="0"/>
          </a:p>
          <a:p>
            <a:pPr marL="342900" indent="-342900">
              <a:buFont typeface="Arial" panose="020B0604020202020204" pitchFamily="34" charset="0"/>
              <a:buChar char="•"/>
            </a:pPr>
            <a:endParaRPr lang="tr-TR" dirty="0"/>
          </a:p>
        </p:txBody>
      </p:sp>
    </p:spTree>
    <p:extLst>
      <p:ext uri="{BB962C8B-B14F-4D97-AF65-F5344CB8AC3E}">
        <p14:creationId xmlns:p14="http://schemas.microsoft.com/office/powerpoint/2010/main" val="176664120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2135</TotalTime>
  <Words>5003</Words>
  <Application>Microsoft Office PowerPoint</Application>
  <PresentationFormat>Geniş ekran</PresentationFormat>
  <Paragraphs>1302</Paragraphs>
  <Slides>153</Slides>
  <Notes>1</Notes>
  <HiddenSlides>0</HiddenSlides>
  <MMClips>0</MMClips>
  <ScaleCrop>false</ScaleCrop>
  <HeadingPairs>
    <vt:vector size="8" baseType="variant">
      <vt:variant>
        <vt:lpstr>Kullanılan Yazı Tipleri</vt:lpstr>
      </vt:variant>
      <vt:variant>
        <vt:i4>10</vt:i4>
      </vt:variant>
      <vt:variant>
        <vt:lpstr>Tema</vt:lpstr>
      </vt:variant>
      <vt:variant>
        <vt:i4>1</vt:i4>
      </vt:variant>
      <vt:variant>
        <vt:lpstr>Eklenmiş OLE Hizmet Programları</vt:lpstr>
      </vt:variant>
      <vt:variant>
        <vt:i4>1</vt:i4>
      </vt:variant>
      <vt:variant>
        <vt:lpstr>Slayt Başlıkları</vt:lpstr>
      </vt:variant>
      <vt:variant>
        <vt:i4>153</vt:i4>
      </vt:variant>
    </vt:vector>
  </HeadingPairs>
  <TitlesOfParts>
    <vt:vector size="165" baseType="lpstr">
      <vt:lpstr>Arial</vt:lpstr>
      <vt:lpstr>Arial Narrow</vt:lpstr>
      <vt:lpstr>Arial Unicode MS</vt:lpstr>
      <vt:lpstr>Calibri</vt:lpstr>
      <vt:lpstr>Segoe UI</vt:lpstr>
      <vt:lpstr>Segoe UI Light</vt:lpstr>
      <vt:lpstr>Symbol</vt:lpstr>
      <vt:lpstr>Tahoma</vt:lpstr>
      <vt:lpstr>Times New Roman</vt:lpstr>
      <vt:lpstr>Wingdings</vt:lpstr>
      <vt:lpstr>WelcomeDoc</vt:lpstr>
      <vt:lpstr>CorelDRAW</vt:lpstr>
      <vt:lpstr>PowerPoint Sunusu</vt:lpstr>
      <vt:lpstr>Veri Bilimine Giriş:  Veri Görselleştirme</vt:lpstr>
      <vt:lpstr>BTK AKADEMİ – İLGİLİ EĞİTİMLER</vt:lpstr>
      <vt:lpstr>BTK AKADEMİ – İLGİLİ EĞİTİMLER</vt:lpstr>
      <vt:lpstr>Veri Analitiğini İyi Yapan Kuruluşun Kazanımları</vt:lpstr>
      <vt:lpstr>Veri Analitiğinin Gücü</vt:lpstr>
      <vt:lpstr>Kasıtlı Olarak Manipüle Edilmiş Görsel Örnekleri</vt:lpstr>
      <vt:lpstr>Kasıtlı Olarak Manipüle Edilmiş Görsel Örnekleri</vt:lpstr>
      <vt:lpstr>Kasıtlı Olarak Manipüle Edilmiş Görsel Örnekleri</vt:lpstr>
      <vt:lpstr>Kasıtlı Olarak Manipüle Edilmiş Görsel Örnekleri</vt:lpstr>
      <vt:lpstr>Kasıtlı Olarak Manipüle Edilmiş Görsel Örnekleri</vt:lpstr>
      <vt:lpstr>Kasıtlı Olarak Manipüle Edilmiş Görsel Örnekleri</vt:lpstr>
      <vt:lpstr>Kasıtlı Olarak Manipüle Edilmiş Görsel Örnekleri</vt:lpstr>
      <vt:lpstr>Veri Neden Görselleştirilir?</vt:lpstr>
      <vt:lpstr>Veri Neden Görselleştirilir?</vt:lpstr>
      <vt:lpstr>Veri Neden Görselleştirilir?</vt:lpstr>
      <vt:lpstr>Veri Neden Görselleştirilir?</vt:lpstr>
      <vt:lpstr>Veri Görselleştirmenin Tarihsel Önemi</vt:lpstr>
      <vt:lpstr>Veri Görselleştirmenin Tarihsel Önemi</vt:lpstr>
      <vt:lpstr>Veri Görselleştirirken Altın Kural</vt:lpstr>
      <vt:lpstr>Dikkat Çekici Görsel Nitelikler</vt:lpstr>
      <vt:lpstr>Dikkat Çekici Görsel Nitelikler</vt:lpstr>
      <vt:lpstr>Dikkat Çekici Görsel Nitelikler</vt:lpstr>
      <vt:lpstr>Dikkat Çekici Görsel Nitelikler</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Renklerde ve Tonlarda Kontrastlık</vt:lpstr>
      <vt:lpstr>Veri Görselleştirmede Renklerin Kullanımı</vt:lpstr>
      <vt:lpstr>Veri Görselleştirmede Renklerin Kullanımı</vt:lpstr>
      <vt:lpstr>Veri Görselleştirmede Renklerin Kullanımı</vt:lpstr>
      <vt:lpstr>Veri Görselleştirmede Renklerin Kullanımı</vt:lpstr>
      <vt:lpstr>Veri Görselleştirmede Renklerin Kullanımı</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Grafik Türleri</vt:lpstr>
      <vt:lpstr>İnfografikler</vt:lpstr>
      <vt:lpstr>İnfografikler</vt:lpstr>
      <vt:lpstr>İnfografikler</vt:lpstr>
      <vt:lpstr>İnfografikler</vt:lpstr>
      <vt:lpstr>İnfografikler</vt:lpstr>
      <vt:lpstr>İnfografikler</vt:lpstr>
      <vt:lpstr>İnfografikler</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Kötü Veri Görselleştirme Örnekleri</vt:lpstr>
      <vt:lpstr>Akış ve Süreç Diyagramları</vt:lpstr>
      <vt:lpstr>Akış ve Süreç Diyagramları</vt:lpstr>
      <vt:lpstr>Akış ve Süreç Diyagramları</vt:lpstr>
      <vt:lpstr>Akış ve Süreç Diyagramları</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Egemen</dc:creator>
  <cp:lastModifiedBy>Zeynep CAN</cp:lastModifiedBy>
  <cp:revision>339</cp:revision>
  <dcterms:created xsi:type="dcterms:W3CDTF">2019-11-28T05:43:40Z</dcterms:created>
  <dcterms:modified xsi:type="dcterms:W3CDTF">2022-02-01T10:11:17Z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